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emf" ContentType="image/x-emf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0" r:id="rId3"/>
    <p:sldMasterId id="2147483688" r:id="rId4"/>
  </p:sldMasterIdLst>
  <p:notesMasterIdLst>
    <p:notesMasterId r:id="rId31"/>
  </p:notesMasterIdLst>
  <p:handoutMasterIdLst>
    <p:handoutMasterId r:id="rId32"/>
  </p:handoutMasterIdLst>
  <p:sldIdLst>
    <p:sldId id="257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906000" cy="6858000" type="A4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000000"/>
    <a:srgbClr val="4785D1"/>
    <a:srgbClr val="4F77D6"/>
    <a:srgbClr val="71706E"/>
    <a:srgbClr val="8A91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4675" autoAdjust="0"/>
  </p:normalViewPr>
  <p:slideViewPr>
    <p:cSldViewPr>
      <p:cViewPr varScale="1">
        <p:scale>
          <a:sx n="98" d="100"/>
          <a:sy n="98" d="100"/>
        </p:scale>
        <p:origin x="-102" y="-15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83CC6-03B8-4CD0-A8B5-A52973EF280B}" type="datetimeFigureOut">
              <a:rPr lang="hr-HR" smtClean="0"/>
              <a:pPr/>
              <a:t>9.11.2012.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F4672-8106-440B-8ABA-2636C05181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01111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1BDA09F-090A-4E12-AE95-BE87FF8A341E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D7D48E7-0172-4271-9EEC-90220D4FD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599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/>
              <a:t>naslovna02</a:t>
            </a: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9527" y="2786058"/>
            <a:ext cx="7506943" cy="500066"/>
          </a:xfrm>
          <a:prstGeom prst="rect">
            <a:avLst/>
          </a:prstGeom>
        </p:spPr>
        <p:txBody>
          <a:bodyPr tIns="0" rIns="0"/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9088" y="3357562"/>
            <a:ext cx="5417382" cy="2352676"/>
          </a:xfrm>
          <a:prstGeom prst="rect">
            <a:avLst/>
          </a:prstGeom>
        </p:spPr>
        <p:txBody>
          <a:bodyPr tIns="0" rIns="0"/>
          <a:lstStyle>
            <a:lvl1pPr marL="0" indent="0" algn="r">
              <a:spcBef>
                <a:spcPts val="0"/>
              </a:spcBef>
              <a:buNone/>
              <a:defRPr sz="2700" b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F20555-C03F-421D-A63B-5E237856669F}" type="datetimeFigureOut">
              <a:rPr lang="sr-Latn-CS"/>
              <a:pPr>
                <a:defRPr/>
              </a:pPr>
              <a:t>9.11.2012</a:t>
            </a:fld>
            <a:endParaRPr lang="hr-HR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26C13D-5D14-42E3-AAF9-6DE8639BCC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00042"/>
            <a:ext cx="8915400" cy="917596"/>
          </a:xfrm>
        </p:spPr>
        <p:txBody>
          <a:bodyPr lIns="0" tIns="72000">
            <a:normAutofit/>
          </a:bodyPr>
          <a:lstStyle>
            <a:lvl1pPr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7200" cy="4525963"/>
          </a:xfrm>
        </p:spPr>
        <p:txBody>
          <a:bodyPr lIns="0"/>
          <a:lstStyle>
            <a:lvl1pPr>
              <a:defRPr sz="31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" y="6356350"/>
            <a:ext cx="2311400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6C67DC-C87F-4178-A457-4DD518A34D0E}" type="datetimeFigureOut">
              <a:rPr lang="sr-Latn-CS"/>
              <a:pPr>
                <a:defRPr/>
              </a:pPr>
              <a:t>9.11.2012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7913" y="6356350"/>
            <a:ext cx="2311400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E5AF52-4A87-4D72-873D-AC0B39F5A69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00042"/>
            <a:ext cx="8915400" cy="917596"/>
          </a:xfrm>
        </p:spPr>
        <p:txBody>
          <a:bodyPr lIns="0" tIns="7200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7200" cy="4525963"/>
          </a:xfrm>
        </p:spPr>
        <p:txBody>
          <a:bodyPr lIns="0"/>
          <a:lstStyle>
            <a:lvl1pPr>
              <a:buFont typeface="Arial" pitchFamily="34" charset="0"/>
              <a:buChar char="•"/>
              <a:defRPr sz="3100">
                <a:solidFill>
                  <a:schemeClr val="tx1"/>
                </a:solidFill>
                <a:latin typeface="Myriad Pro" pitchFamily="34" charset="0"/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" y="6356350"/>
            <a:ext cx="2311400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373C0B-CA38-4444-BF4F-423CD11F3640}" type="datetimeFigureOut">
              <a:rPr lang="sr-Latn-CS"/>
              <a:pPr>
                <a:defRPr/>
              </a:pPr>
              <a:t>9.11.2012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7913" y="6356350"/>
            <a:ext cx="2311400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EBCF69-0445-465D-906C-8C041E3537A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5163" y="6056591"/>
            <a:ext cx="79585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7F7F7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1442667-85C8-48AE-880B-B4E74A749BD2}" type="datetimeFigureOut">
              <a:rPr lang="sr-Latn-CS"/>
              <a:pPr>
                <a:defRPr/>
              </a:pPr>
              <a:t>9.11.2012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0788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4748BD1-3B08-4B26-A32A-E0A3C3D12315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pic>
        <p:nvPicPr>
          <p:cNvPr id="7" name="Picture 6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6736" y="6179592"/>
            <a:ext cx="79585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58ED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58BD71-B8AD-4EFF-836B-A8E77BC9E9E1}" type="datetimeFigureOut">
              <a:rPr lang="sr-Latn-CS"/>
              <a:pPr>
                <a:defRPr/>
              </a:pPr>
              <a:t>9.11.2012</a:t>
            </a:fld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0788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B3960C3-A581-48C8-9721-5A16FAFD2B9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pic>
        <p:nvPicPr>
          <p:cNvPr id="10" name="Picture 9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604" y="6062851"/>
            <a:ext cx="79585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58ED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0AD0241-A1B9-4353-BFD4-5EFFA31C15A7}" type="datetimeFigureOut">
              <a:rPr lang="sr-Latn-CS"/>
              <a:pPr>
                <a:defRPr/>
              </a:pPr>
              <a:t>9.11.2012</a:t>
            </a:fld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0788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E77ECD8-13A1-4DCB-A749-21505FC783FC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pic>
        <p:nvPicPr>
          <p:cNvPr id="10" name="Picture 9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261" y="6052244"/>
            <a:ext cx="79585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ctrTitle"/>
          </p:nvPr>
        </p:nvSpPr>
        <p:spPr bwMode="auto">
          <a:xfrm>
            <a:off x="2865438" y="2204864"/>
            <a:ext cx="6731000" cy="1081261"/>
          </a:xfrm>
          <a:noFill/>
          <a:ln>
            <a:miter lim="800000"/>
            <a:headEnd/>
            <a:tailEnd/>
          </a:ln>
        </p:spPr>
        <p:txBody>
          <a:bodyPr vert="horz" wrap="square" l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dirty="0"/>
              <a:t>Sigurnosni rizici i </a:t>
            </a:r>
            <a:r>
              <a:rPr lang="hr-HR" dirty="0" err="1"/>
              <a:t>malver</a:t>
            </a:r>
            <a:r>
              <a:rPr lang="hr-HR" dirty="0"/>
              <a:t> na pokretnim uređajima</a:t>
            </a:r>
            <a:br>
              <a:rPr lang="hr-HR" dirty="0"/>
            </a:br>
            <a:endParaRPr lang="hr-HR" cap="none" dirty="0" smtClean="0"/>
          </a:p>
        </p:txBody>
      </p:sp>
      <p:sp>
        <p:nvSpPr>
          <p:cNvPr id="8195" name="Subtitle 3"/>
          <p:cNvSpPr>
            <a:spLocks noGrp="1"/>
          </p:cNvSpPr>
          <p:nvPr>
            <p:ph type="subTitle" idx="1"/>
          </p:nvPr>
        </p:nvSpPr>
        <p:spPr bwMode="auto">
          <a:xfrm>
            <a:off x="4178300" y="3357563"/>
            <a:ext cx="5418138" cy="2352675"/>
          </a:xfrm>
          <a:noFill/>
          <a:ln>
            <a:miter lim="800000"/>
            <a:headEnd/>
            <a:tailEnd/>
          </a:ln>
        </p:spPr>
        <p:txBody>
          <a:bodyPr vert="horz" wrap="square" l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dirty="0"/>
              <a:t>Napadi budućnosti?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 smtClean="0"/>
              <a:t>Android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658156"/>
              </p:ext>
            </p:extLst>
          </p:nvPr>
        </p:nvGraphicFramePr>
        <p:xfrm>
          <a:off x="416496" y="1556792"/>
          <a:ext cx="9073008" cy="424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3008"/>
              </a:tblGrid>
              <a:tr h="849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/>
                        <a:t>Najraširenija platforma</a:t>
                      </a:r>
                      <a:endParaRPr lang="hr-HR" sz="2800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Najotvorenija</a:t>
                      </a:r>
                      <a:endParaRPr lang="hr-HR" sz="2800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hr-HR" sz="2800" b="0" dirty="0" smtClean="0"/>
                        <a:t>Registracija na </a:t>
                      </a:r>
                      <a:r>
                        <a:rPr lang="hr-HR" sz="2800" b="0" dirty="0" err="1" smtClean="0"/>
                        <a:t>Google</a:t>
                      </a:r>
                      <a:r>
                        <a:rPr lang="hr-HR" sz="2800" b="0" baseline="0" dirty="0" smtClean="0"/>
                        <a:t> </a:t>
                      </a:r>
                      <a:r>
                        <a:rPr lang="hr-HR" sz="2800" b="0" baseline="0" dirty="0" err="1" smtClean="0"/>
                        <a:t>Play</a:t>
                      </a:r>
                      <a:r>
                        <a:rPr lang="hr-HR" sz="2800" b="0" baseline="0" dirty="0" smtClean="0"/>
                        <a:t> 25$</a:t>
                      </a:r>
                      <a:endParaRPr lang="hr-HR" sz="2800" b="0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Moguće se anonimno</a:t>
                      </a:r>
                      <a:r>
                        <a:rPr lang="hr-HR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registrirati</a:t>
                      </a:r>
                      <a:endParaRPr lang="hr-HR" sz="2800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hr-HR" sz="2800" dirty="0" smtClean="0"/>
                        <a:t>Q2</a:t>
                      </a:r>
                      <a:r>
                        <a:rPr lang="hr-HR" sz="2800" baseline="0" dirty="0" smtClean="0"/>
                        <a:t> 2012 Trend </a:t>
                      </a:r>
                      <a:r>
                        <a:rPr lang="hr-HR" sz="2800" baseline="0" dirty="0" err="1" smtClean="0"/>
                        <a:t>Micro</a:t>
                      </a:r>
                      <a:r>
                        <a:rPr lang="hr-HR" sz="2800" baseline="0" dirty="0" smtClean="0"/>
                        <a:t> sakupio 25,000 uzoraka </a:t>
                      </a:r>
                      <a:r>
                        <a:rPr lang="hr-HR" sz="2800" baseline="0" dirty="0" err="1" smtClean="0"/>
                        <a:t>malvera</a:t>
                      </a:r>
                      <a:endParaRPr lang="hr-HR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1340768"/>
            <a:ext cx="1295320" cy="15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7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 smtClean="0"/>
              <a:t>Načini širenja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3892060"/>
              </p:ext>
            </p:extLst>
          </p:nvPr>
        </p:nvGraphicFramePr>
        <p:xfrm>
          <a:off x="416496" y="1556792"/>
          <a:ext cx="9073008" cy="1794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3008"/>
              </a:tblGrid>
              <a:tr h="849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/>
                        <a:t>Maliciozne aplikacije na Google Playu</a:t>
                      </a:r>
                      <a:endParaRPr lang="hr-HR" sz="2800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Modificirane i prepakirane aplikacije koje se nalaze na neslužbenim repozitorijima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1340768"/>
            <a:ext cx="1295320" cy="15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9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 smtClean="0"/>
              <a:t>Načini širenja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1244986"/>
              </p:ext>
            </p:extLst>
          </p:nvPr>
        </p:nvGraphicFramePr>
        <p:xfrm>
          <a:off x="416496" y="1556792"/>
          <a:ext cx="9073008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3008"/>
              </a:tblGrid>
              <a:tr h="849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/>
                        <a:t>Svako</a:t>
                      </a:r>
                      <a:r>
                        <a:rPr lang="pl-PL" sz="2800" baseline="0" dirty="0" smtClean="0"/>
                        <a:t> širenje malvera i dalje traži korisnikovu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Interakciju!</a:t>
                      </a:r>
                      <a:endParaRPr lang="hr-HR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1340768"/>
            <a:ext cx="1295320" cy="158420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618" y="2564904"/>
            <a:ext cx="2045166" cy="306139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4667" y="2564904"/>
            <a:ext cx="1898413" cy="3061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168" y="2528108"/>
            <a:ext cx="2089906" cy="30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1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Nova generacija malicioznog softvera -</a:t>
            </a:r>
            <a:r>
              <a:rPr lang="hr-HR" dirty="0" err="1" smtClean="0"/>
              <a:t>GinMaster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392377"/>
              </p:ext>
            </p:extLst>
          </p:nvPr>
        </p:nvGraphicFramePr>
        <p:xfrm>
          <a:off x="560512" y="1916832"/>
          <a:ext cx="8136904" cy="3024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6904"/>
              </a:tblGrid>
              <a:tr h="1452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/>
                        <a:t>I dalje aplikacija traži korisnikovu interakciju</a:t>
                      </a:r>
                      <a:r>
                        <a:rPr lang="pl-PL" sz="2800" baseline="0" dirty="0" smtClean="0"/>
                        <a:t> za početak širenja</a:t>
                      </a:r>
                    </a:p>
                  </a:txBody>
                  <a:tcPr/>
                </a:tc>
              </a:tr>
              <a:tr h="1571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Nakon</a:t>
                      </a:r>
                      <a:r>
                        <a:rPr lang="hr-HR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instalacije iskorištava ranjivost kako bi pridobio administratorske ovlasti</a:t>
                      </a:r>
                      <a:endParaRPr lang="hr-HR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1340768"/>
            <a:ext cx="1295320" cy="15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33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1340768"/>
            <a:ext cx="1295320" cy="158420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664" y="1268761"/>
            <a:ext cx="2302510" cy="376110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332" y="1268760"/>
            <a:ext cx="2125980" cy="37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73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Nova generacija malicioznog softvera -</a:t>
            </a:r>
            <a:r>
              <a:rPr lang="hr-HR" dirty="0" err="1" smtClean="0"/>
              <a:t>GinMaster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968369"/>
              </p:ext>
            </p:extLst>
          </p:nvPr>
        </p:nvGraphicFramePr>
        <p:xfrm>
          <a:off x="416496" y="1556792"/>
          <a:ext cx="8136904" cy="3960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6904"/>
              </a:tblGrid>
              <a:tr h="1251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/>
                        <a:t>Kako bi pridobio administratorske ovlasti koristi Exploit</a:t>
                      </a:r>
                      <a:r>
                        <a:rPr lang="pl-PL" sz="2800" baseline="0" dirty="0" smtClean="0"/>
                        <a:t> </a:t>
                      </a:r>
                      <a:r>
                        <a:rPr lang="pl-PL" sz="2800" dirty="0" smtClean="0"/>
                        <a:t>Voldbrk.F</a:t>
                      </a:r>
                      <a:endParaRPr lang="pl-PL" sz="2800" baseline="0" dirty="0" smtClean="0"/>
                    </a:p>
                  </a:txBody>
                  <a:tcPr/>
                </a:tc>
              </a:tr>
              <a:tr h="1354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Isti ta</a:t>
                      </a:r>
                      <a:r>
                        <a:rPr lang="hr-HR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ranjivost se koristi za „</a:t>
                      </a:r>
                      <a:r>
                        <a:rPr lang="hr-HR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rooting</a:t>
                      </a:r>
                      <a:r>
                        <a:rPr lang="hr-HR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uređaja kroz </a:t>
                      </a:r>
                      <a:r>
                        <a:rPr lang="hr-HR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Gingerbreak</a:t>
                      </a:r>
                      <a:r>
                        <a:rPr lang="hr-HR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aplikaciju</a:t>
                      </a:r>
                      <a:endParaRPr lang="hr-HR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54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Iskorištava</a:t>
                      </a:r>
                      <a:r>
                        <a:rPr lang="hr-HR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ranjivost implementacije NETLINK protokola</a:t>
                      </a:r>
                      <a:endParaRPr lang="hr-HR" sz="2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1340768"/>
            <a:ext cx="1295320" cy="15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9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1340768"/>
            <a:ext cx="1295320" cy="158420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8836600"/>
              </p:ext>
            </p:extLst>
          </p:nvPr>
        </p:nvGraphicFramePr>
        <p:xfrm>
          <a:off x="2146300" y="406400"/>
          <a:ext cx="5611813" cy="6043613"/>
        </p:xfrm>
        <a:graphic>
          <a:graphicData uri="http://schemas.openxmlformats.org/presentationml/2006/ole">
            <p:oleObj spid="_x0000_s1058" name="Visio" r:id="rId5" imgW="5611494" imgH="6043728" progId="Visio.Drawing.11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2403745"/>
              </p:ext>
            </p:extLst>
          </p:nvPr>
        </p:nvGraphicFramePr>
        <p:xfrm>
          <a:off x="6465168" y="980728"/>
          <a:ext cx="390525" cy="4835525"/>
        </p:xfrm>
        <a:graphic>
          <a:graphicData uri="http://schemas.openxmlformats.org/presentationml/2006/ole">
            <p:oleObj spid="_x0000_s1059" name="Visio" r:id="rId6" imgW="389931" imgH="4836280" progId="Visio.Drawing.11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5241869"/>
              </p:ext>
            </p:extLst>
          </p:nvPr>
        </p:nvGraphicFramePr>
        <p:xfrm>
          <a:off x="3273425" y="980728"/>
          <a:ext cx="3359150" cy="1868487"/>
        </p:xfrm>
        <a:graphic>
          <a:graphicData uri="http://schemas.openxmlformats.org/presentationml/2006/ole">
            <p:oleObj spid="_x0000_s1060" name="Visio" r:id="rId7" imgW="3359880" imgH="1868071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260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Nova generacija malicioznog softvera -</a:t>
            </a:r>
            <a:r>
              <a:rPr lang="hr-HR" dirty="0" err="1" smtClean="0"/>
              <a:t>GinMaster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1605834"/>
              </p:ext>
            </p:extLst>
          </p:nvPr>
        </p:nvGraphicFramePr>
        <p:xfrm>
          <a:off x="416496" y="1556792"/>
          <a:ext cx="8136904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6904"/>
              </a:tblGrid>
              <a:tr h="1251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/>
                        <a:t>Nakon uspješnog</a:t>
                      </a:r>
                      <a:r>
                        <a:rPr lang="pl-PL" sz="2800" baseline="0" dirty="0" smtClean="0"/>
                        <a:t> ostvarivanja administratorskih ovlasti GinMaster kontaktira kontrolni centar i po potrebi instalira drugi malver na mobilni uređaj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1340768"/>
            <a:ext cx="1295320" cy="15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7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 smtClean="0"/>
              <a:t>Ranjivost Samsung </a:t>
            </a:r>
            <a:r>
              <a:rPr lang="hr-HR" dirty="0" err="1" smtClean="0"/>
              <a:t>TouchWiz</a:t>
            </a:r>
            <a:r>
              <a:rPr lang="hr-HR" dirty="0"/>
              <a:t> </a:t>
            </a:r>
            <a:r>
              <a:rPr lang="hr-HR" dirty="0" smtClean="0"/>
              <a:t>sučelja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4822884"/>
              </p:ext>
            </p:extLst>
          </p:nvPr>
        </p:nvGraphicFramePr>
        <p:xfrm>
          <a:off x="416496" y="1556792"/>
          <a:ext cx="8136904" cy="4032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6904"/>
              </a:tblGrid>
              <a:tr h="1344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Ne spada u klasične napade </a:t>
                      </a:r>
                    </a:p>
                  </a:txBody>
                  <a:tcPr/>
                </a:tc>
              </a:tr>
              <a:tr h="1344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Prvi napad široko poznati napad koji se mogao izvršavati sa udaljene lokacije</a:t>
                      </a:r>
                    </a:p>
                  </a:txBody>
                  <a:tcPr/>
                </a:tc>
              </a:tr>
              <a:tr h="1344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Napad briše sve podatke sa žrtvinog uređaja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1340768"/>
            <a:ext cx="1295320" cy="15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9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 smtClean="0"/>
              <a:t>Ranjivost Samsung </a:t>
            </a:r>
            <a:r>
              <a:rPr lang="hr-HR" dirty="0" err="1" smtClean="0"/>
              <a:t>TouchWiz</a:t>
            </a:r>
            <a:r>
              <a:rPr lang="hr-HR" dirty="0"/>
              <a:t> </a:t>
            </a:r>
            <a:r>
              <a:rPr lang="hr-HR" dirty="0" smtClean="0"/>
              <a:t>sučelja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0372271"/>
              </p:ext>
            </p:extLst>
          </p:nvPr>
        </p:nvGraphicFramePr>
        <p:xfrm>
          <a:off x="416496" y="1556793"/>
          <a:ext cx="8136904" cy="432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6904"/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USSD kodovi</a:t>
                      </a: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*#*#8255#*#*</a:t>
                      </a:r>
                      <a:endParaRPr lang="pl-PL" sz="2800" baseline="0" dirty="0" smtClean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*#*#273283*255*663282*#*#*</a:t>
                      </a:r>
                      <a:endParaRPr lang="pl-PL" sz="2800" baseline="0" dirty="0" smtClean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*2767*3855#</a:t>
                      </a:r>
                      <a:endParaRPr lang="pl-PL" sz="2800" baseline="0" dirty="0" smtClean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*#1234#</a:t>
                      </a:r>
                      <a:endParaRPr lang="pl-PL" sz="2800" baseline="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1340768"/>
            <a:ext cx="1295320" cy="15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6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/>
              <a:t>Malo o povijesti</a:t>
            </a:r>
            <a:r>
              <a:rPr lang="hr-HR" dirty="0" smtClean="0"/>
              <a:t>!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95300" y="1600200"/>
            <a:ext cx="7770068" cy="3989040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/>
              <a:t>Prvi primjeri </a:t>
            </a:r>
            <a:r>
              <a:rPr lang="hr-HR" sz="2800" dirty="0" err="1"/>
              <a:t>malvera</a:t>
            </a:r>
            <a:r>
              <a:rPr lang="hr-HR" sz="2800" dirty="0"/>
              <a:t> za mobilne uređaje još 2004. godine</a:t>
            </a:r>
          </a:p>
          <a:p>
            <a:pPr lvl="1"/>
            <a:r>
              <a:rPr lang="hr-HR" sz="2500" dirty="0" smtClean="0"/>
              <a:t>Tada </a:t>
            </a:r>
            <a:r>
              <a:rPr lang="hr-HR" sz="2500" dirty="0"/>
              <a:t>najpopularniji operacijski sustavi bili su Windows CE4 i </a:t>
            </a:r>
            <a:r>
              <a:rPr lang="hr-HR" sz="2500" dirty="0" err="1"/>
              <a:t>Symbian</a:t>
            </a:r>
            <a:endParaRPr lang="hr-HR" sz="2500" dirty="0"/>
          </a:p>
          <a:p>
            <a:pPr marL="0" indent="0">
              <a:buNone/>
            </a:pPr>
            <a:r>
              <a:rPr lang="hr-HR" sz="2800" dirty="0"/>
              <a:t>Prvi poznati dokaz koncepta bio </a:t>
            </a:r>
            <a:r>
              <a:rPr lang="hr-HR" sz="2800" dirty="0" smtClean="0"/>
              <a:t>je </a:t>
            </a:r>
            <a:r>
              <a:rPr lang="hr-HR" sz="2800" dirty="0" err="1" smtClean="0"/>
              <a:t>Cabir</a:t>
            </a:r>
            <a:r>
              <a:rPr lang="hr-HR" sz="2800" dirty="0" smtClean="0"/>
              <a:t>. Njegova </a:t>
            </a:r>
            <a:r>
              <a:rPr lang="hr-HR" sz="2800" dirty="0"/>
              <a:t>jedina funkcionalnost je bila samostalno širenje putem </a:t>
            </a:r>
            <a:r>
              <a:rPr lang="hr-HR" sz="2800" dirty="0" err="1"/>
              <a:t>bluetootha</a:t>
            </a:r>
            <a:r>
              <a:rPr lang="hr-HR" sz="2800" dirty="0"/>
              <a:t>. </a:t>
            </a:r>
            <a:endParaRPr lang="hr-HR" sz="2800" dirty="0" smtClean="0"/>
          </a:p>
        </p:txBody>
      </p:sp>
      <p:pic>
        <p:nvPicPr>
          <p:cNvPr id="5" name="Picture 3" descr="windows-mobile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2783" y="4380086"/>
            <a:ext cx="145097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686px-symbian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128" y="4653136"/>
            <a:ext cx="20002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 smtClean="0"/>
              <a:t>Ranjivost Samsung </a:t>
            </a:r>
            <a:r>
              <a:rPr lang="hr-HR" dirty="0" err="1" smtClean="0"/>
              <a:t>TouchWiz</a:t>
            </a:r>
            <a:r>
              <a:rPr lang="hr-HR" dirty="0"/>
              <a:t> </a:t>
            </a:r>
            <a:r>
              <a:rPr lang="hr-HR" dirty="0" smtClean="0"/>
              <a:t>sučelja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2938810"/>
              </p:ext>
            </p:extLst>
          </p:nvPr>
        </p:nvGraphicFramePr>
        <p:xfrm>
          <a:off x="416496" y="1556793"/>
          <a:ext cx="8136904" cy="3698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6904"/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Nakon upisa USSD koda uređaji ne pitaju potvrdu korisnika</a:t>
                      </a: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Uređaj će prepoznati USSD kod čak i ako je sadržan u HTML-u</a:t>
                      </a: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&lt;iframe src=„tel:*2767*3855%23” /&gt;</a:t>
                      </a: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Uređaj nakon posjećivanja stranice koje sadrži ovaj niz izvršiti će hardverski reset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1340768"/>
            <a:ext cx="1295320" cy="15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5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ostale platforme?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iOS</a:t>
            </a:r>
            <a:r>
              <a:rPr lang="hr-HR" dirty="0" smtClean="0"/>
              <a:t> i Windows 7/8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4808" y="116632"/>
            <a:ext cx="5185224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4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 err="1" smtClean="0"/>
              <a:t>iOS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570210"/>
              </p:ext>
            </p:extLst>
          </p:nvPr>
        </p:nvGraphicFramePr>
        <p:xfrm>
          <a:off x="416496" y="1556793"/>
          <a:ext cx="8136904" cy="3537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6904"/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Zatvorena platforma</a:t>
                      </a: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Znatno veće provjere pri pristupanju App Storeu</a:t>
                      </a: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Pocetna cijena licence od 99$</a:t>
                      </a: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Puno kompleksnija analiza i provjera koda pri postavljanju aplikacije na App Store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6200" y="1340768"/>
            <a:ext cx="118133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9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2331" y="116632"/>
            <a:ext cx="4460144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0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 err="1" smtClean="0"/>
              <a:t>iOS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9325352"/>
              </p:ext>
            </p:extLst>
          </p:nvPr>
        </p:nvGraphicFramePr>
        <p:xfrm>
          <a:off x="416496" y="1556793"/>
          <a:ext cx="8136904" cy="3168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6904"/>
              </a:tblGrid>
              <a:tr h="1654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Maliciozni softver uglavnom napada Jailbraked uređaje</a:t>
                      </a:r>
                    </a:p>
                  </a:txBody>
                  <a:tcPr/>
                </a:tc>
              </a:tr>
              <a:tr h="1513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Nije zamječen šire rasprostranjen maliciozan softver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6200" y="1340768"/>
            <a:ext cx="118133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8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 smtClean="0"/>
              <a:t>Windows </a:t>
            </a:r>
            <a:r>
              <a:rPr lang="hr-HR" dirty="0" err="1" smtClean="0"/>
              <a:t>Phone</a:t>
            </a:r>
            <a:r>
              <a:rPr lang="hr-HR" dirty="0" smtClean="0"/>
              <a:t> 7 i 8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7702838"/>
              </p:ext>
            </p:extLst>
          </p:nvPr>
        </p:nvGraphicFramePr>
        <p:xfrm>
          <a:off x="416496" y="1556793"/>
          <a:ext cx="8136904" cy="2880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6904"/>
              </a:tblGrid>
              <a:tr h="1504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Premali udio na tržištu</a:t>
                      </a:r>
                    </a:p>
                  </a:txBody>
                  <a:tcPr/>
                </a:tc>
              </a:tr>
              <a:tr h="1375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aseline="0" dirty="0" smtClean="0"/>
                        <a:t>Neisplativ razvoj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windows-mobile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2782" y="1412776"/>
            <a:ext cx="145097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6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631950"/>
            <a:ext cx="3810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0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38" y="908720"/>
            <a:ext cx="9041023" cy="4162906"/>
          </a:xfrm>
          <a:prstGeom prst="rect">
            <a:avLst/>
          </a:prstGeom>
        </p:spPr>
      </p:pic>
      <p:pic>
        <p:nvPicPr>
          <p:cNvPr id="5" name="Picture 3" descr="686px-symbian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187" y="0"/>
            <a:ext cx="20002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65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/>
              <a:t>Malo o povijesti</a:t>
            </a:r>
            <a:r>
              <a:rPr lang="hr-HR" dirty="0" smtClean="0"/>
              <a:t>!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95300" y="1600200"/>
            <a:ext cx="8916988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 smtClean="0"/>
              <a:t>Prvi </a:t>
            </a:r>
            <a:r>
              <a:rPr lang="hr-HR" sz="2800" dirty="0"/>
              <a:t>poznati primjer malicioznog softvera za Windows CE bio je </a:t>
            </a:r>
            <a:r>
              <a:rPr lang="hr-HR" sz="2800" dirty="0" err="1"/>
              <a:t>Dust</a:t>
            </a:r>
            <a:r>
              <a:rPr lang="hr-HR" sz="2800" dirty="0"/>
              <a:t> koji je zarazio sve izvršne datoteke veće od 4K</a:t>
            </a:r>
          </a:p>
          <a:p>
            <a:pPr eaLnBrk="1" hangingPunct="1"/>
            <a:endParaRPr lang="hr-HR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1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780" y="476672"/>
            <a:ext cx="4209522" cy="5567093"/>
          </a:xfrm>
          <a:prstGeom prst="rect">
            <a:avLst/>
          </a:prstGeom>
        </p:spPr>
      </p:pic>
      <p:pic>
        <p:nvPicPr>
          <p:cNvPr id="5" name="Picture 3" descr="windows-mobile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4707" y="0"/>
            <a:ext cx="145097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41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/>
              <a:t>Sadašnjost!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2611602"/>
              </p:ext>
            </p:extLst>
          </p:nvPr>
        </p:nvGraphicFramePr>
        <p:xfrm>
          <a:off x="416496" y="1556792"/>
          <a:ext cx="9289032" cy="3493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576"/>
                <a:gridCol w="4104456"/>
              </a:tblGrid>
              <a:tr h="849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/>
                        <a:t>Tri glavne aktualne platforme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/>
                        <a:t>Q32012.</a:t>
                      </a:r>
                    </a:p>
                    <a:p>
                      <a:endParaRPr lang="hr-HR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Android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lang="hr-HR" sz="2800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hr-HR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iOS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14.9%</a:t>
                      </a:r>
                      <a:endParaRPr lang="hr-HR" sz="2800" dirty="0" smtClean="0"/>
                    </a:p>
                    <a:p>
                      <a:endParaRPr lang="hr-HR" sz="2800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</a:t>
                      </a:r>
                      <a:r>
                        <a:rPr lang="hr-HR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</a:t>
                      </a:r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7/8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hr-HR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android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0420" y="2420888"/>
            <a:ext cx="71707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pple-logo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9966" y="3284984"/>
            <a:ext cx="5355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0282" y="4221088"/>
            <a:ext cx="617214" cy="5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13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 smtClean="0"/>
              <a:t>Opasnosti!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995286"/>
              </p:ext>
            </p:extLst>
          </p:nvPr>
        </p:nvGraphicFramePr>
        <p:xfrm>
          <a:off x="416496" y="1556792"/>
          <a:ext cx="9073008" cy="3398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3008"/>
              </a:tblGrid>
              <a:tr h="849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/>
                        <a:t>Sve bliže stolnim računalima (potpuni OS)</a:t>
                      </a:r>
                      <a:endParaRPr lang="hr-HR" sz="2800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Sadrže</a:t>
                      </a:r>
                      <a:r>
                        <a:rPr lang="hr-HR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osjetljive korisničke podatke</a:t>
                      </a:r>
                      <a:endParaRPr lang="hr-HR" sz="2800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hr-HR" sz="2800" dirty="0" smtClean="0"/>
                        <a:t>Sve veća procesna moć</a:t>
                      </a:r>
                      <a:endParaRPr lang="hr-HR" sz="2800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hr-HR" sz="2800" dirty="0" smtClean="0"/>
                        <a:t>Brza i</a:t>
                      </a:r>
                      <a:r>
                        <a:rPr lang="hr-HR" sz="2800" baseline="0" dirty="0" smtClean="0"/>
                        <a:t> stalna veza na Internet</a:t>
                      </a:r>
                      <a:endParaRPr lang="hr-H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15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95300" y="500063"/>
            <a:ext cx="8915400" cy="917575"/>
          </a:xfrm>
        </p:spPr>
        <p:txBody>
          <a:bodyPr>
            <a:normAutofit/>
          </a:bodyPr>
          <a:lstStyle/>
          <a:p>
            <a:r>
              <a:rPr lang="hr-HR" dirty="0" smtClean="0"/>
              <a:t>Osnovne skupine napada!</a:t>
            </a:r>
            <a:endParaRPr lang="hr-H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7892185"/>
              </p:ext>
            </p:extLst>
          </p:nvPr>
        </p:nvGraphicFramePr>
        <p:xfrm>
          <a:off x="416496" y="1556792"/>
          <a:ext cx="9073008" cy="3398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3008"/>
              </a:tblGrid>
              <a:tr h="849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/>
                        <a:t>Kontaktiranje visokotarifnih brojeva</a:t>
                      </a:r>
                      <a:endParaRPr lang="hr-HR" sz="2800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hr-HR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Spyware</a:t>
                      </a:r>
                      <a:endParaRPr lang="hr-HR" sz="2800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hr-HR" sz="2800" b="0" dirty="0" smtClean="0"/>
                        <a:t>Manipulacija</a:t>
                      </a:r>
                      <a:r>
                        <a:rPr lang="hr-HR" sz="2800" b="0" baseline="0" dirty="0" smtClean="0"/>
                        <a:t> naplatnim uslugama</a:t>
                      </a:r>
                      <a:endParaRPr lang="hr-HR" sz="2800" b="0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Ostale</a:t>
                      </a:r>
                      <a:r>
                        <a:rPr lang="hr-HR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prijetnje</a:t>
                      </a:r>
                      <a:endParaRPr lang="hr-H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44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Android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Najpopularnija meta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0832" y="188640"/>
            <a:ext cx="3687887" cy="29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3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419</Words>
  <Application>Microsoft Office PowerPoint</Application>
  <PresentationFormat>A4 Paper (210x297 mm)</PresentationFormat>
  <Paragraphs>80</Paragraphs>
  <Slides>26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Custom Design</vt:lpstr>
      <vt:lpstr>1_Custom Design</vt:lpstr>
      <vt:lpstr>2_Custom Design</vt:lpstr>
      <vt:lpstr>3_Custom Design</vt:lpstr>
      <vt:lpstr>Visio</vt:lpstr>
      <vt:lpstr>Sigurnosni rizici i malver na pokretnim uređajima </vt:lpstr>
      <vt:lpstr>Malo o povijesti!</vt:lpstr>
      <vt:lpstr>Slide 3</vt:lpstr>
      <vt:lpstr>Malo o povijesti!</vt:lpstr>
      <vt:lpstr>Slide 5</vt:lpstr>
      <vt:lpstr>Sadašnjost!</vt:lpstr>
      <vt:lpstr>Opasnosti!</vt:lpstr>
      <vt:lpstr>Osnovne skupine napada!</vt:lpstr>
      <vt:lpstr>Android</vt:lpstr>
      <vt:lpstr>Android</vt:lpstr>
      <vt:lpstr>Načini širenja</vt:lpstr>
      <vt:lpstr>Načini širenja</vt:lpstr>
      <vt:lpstr>Nova generacija malicioznog softvera -GinMaster</vt:lpstr>
      <vt:lpstr>Slide 14</vt:lpstr>
      <vt:lpstr>Nova generacija malicioznog softvera -GinMaster</vt:lpstr>
      <vt:lpstr>Slide 16</vt:lpstr>
      <vt:lpstr>Nova generacija malicioznog softvera -GinMaster</vt:lpstr>
      <vt:lpstr>Ranjivost Samsung TouchWiz sučelja</vt:lpstr>
      <vt:lpstr>Ranjivost Samsung TouchWiz sučelja</vt:lpstr>
      <vt:lpstr>Ranjivost Samsung TouchWiz sučelja</vt:lpstr>
      <vt:lpstr>A ostale platforme?</vt:lpstr>
      <vt:lpstr>iOS</vt:lpstr>
      <vt:lpstr>Slide 23</vt:lpstr>
      <vt:lpstr>iOS</vt:lpstr>
      <vt:lpstr>Windows Phone 7 i 8</vt:lpstr>
      <vt:lpstr>Zaključak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Dusan</dc:creator>
  <cp:lastModifiedBy>jtingle</cp:lastModifiedBy>
  <cp:revision>47</cp:revision>
  <dcterms:created xsi:type="dcterms:W3CDTF">2008-01-15T13:11:17Z</dcterms:created>
  <dcterms:modified xsi:type="dcterms:W3CDTF">2012-11-09T15:39:00Z</dcterms:modified>
</cp:coreProperties>
</file>