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2" r:id="rId3"/>
    <p:sldId id="284" r:id="rId4"/>
    <p:sldId id="302" r:id="rId5"/>
    <p:sldId id="303" r:id="rId6"/>
    <p:sldId id="304" r:id="rId7"/>
    <p:sldId id="293" r:id="rId8"/>
    <p:sldId id="307" r:id="rId9"/>
    <p:sldId id="309" r:id="rId10"/>
    <p:sldId id="305" r:id="rId11"/>
    <p:sldId id="310" r:id="rId12"/>
    <p:sldId id="296" r:id="rId13"/>
  </p:sldIdLst>
  <p:sldSz cx="9907588" cy="6858000"/>
  <p:notesSz cx="6797675" cy="99266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+mn-ea"/>
        <a:cs typeface="+mn-cs"/>
      </a:defRPr>
    </a:lvl1pPr>
    <a:lvl2pPr marL="4572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+mn-ea"/>
        <a:cs typeface="+mn-cs"/>
      </a:defRPr>
    </a:lvl2pPr>
    <a:lvl3pPr marL="9144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+mn-ea"/>
        <a:cs typeface="+mn-cs"/>
      </a:defRPr>
    </a:lvl3pPr>
    <a:lvl4pPr marL="1371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+mn-ea"/>
        <a:cs typeface="+mn-cs"/>
      </a:defRPr>
    </a:lvl4pPr>
    <a:lvl5pPr marL="18288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FF99"/>
    <a:srgbClr val="FFFFCC"/>
    <a:srgbClr val="FF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95" autoAdjust="0"/>
    <p:restoredTop sz="89740" autoAdjust="0"/>
  </p:normalViewPr>
  <p:slideViewPr>
    <p:cSldViewPr>
      <p:cViewPr>
        <p:scale>
          <a:sx n="112" d="100"/>
          <a:sy n="112" d="100"/>
        </p:scale>
        <p:origin x="-168" y="-216"/>
      </p:cViewPr>
      <p:guideLst>
        <p:guide orient="horz" pos="2160"/>
        <p:guide pos="2881"/>
      </p:guideLst>
    </p:cSldViewPr>
  </p:slideViewPr>
  <p:outlineViewPr>
    <p:cViewPr varScale="1">
      <p:scale>
        <a:sx n="170" d="200"/>
        <a:sy n="170" d="200"/>
      </p:scale>
      <p:origin x="0" y="377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2094" y="318"/>
      </p:cViewPr>
      <p:guideLst>
        <p:guide orient="horz" pos="4027"/>
        <p:guide pos="14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1" tIns="44111" rIns="88221" bIns="44111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1" tIns="44111" rIns="88221" bIns="44111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1AF37FA4-649E-4FBD-86BA-8F0B5D42A1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381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lIns="88221" tIns="44111" rIns="88221" bIns="44111" anchor="ctr"/>
          <a:lstStyle/>
          <a:p>
            <a: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hr-HR"/>
          </a:p>
        </p:txBody>
      </p:sp>
      <p:sp>
        <p:nvSpPr>
          <p:cNvPr id="16387" name="AutoShape 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8221" tIns="44111" rIns="88221" bIns="44111" anchor="ctr"/>
          <a:lstStyle/>
          <a:p>
            <a: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hr-HR"/>
          </a:p>
        </p:txBody>
      </p:sp>
      <p:sp>
        <p:nvSpPr>
          <p:cNvPr id="16388" name="AutoShape 3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8221" tIns="44111" rIns="88221" bIns="44111" anchor="ctr"/>
          <a:lstStyle/>
          <a:p>
            <a: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hr-HR"/>
          </a:p>
        </p:txBody>
      </p:sp>
      <p:sp>
        <p:nvSpPr>
          <p:cNvPr id="16389" name="AutoShape 4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8221" tIns="44111" rIns="88221" bIns="44111" anchor="ctr"/>
          <a:lstStyle/>
          <a:p>
            <a: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hr-HR"/>
          </a:p>
        </p:txBody>
      </p:sp>
      <p:sp>
        <p:nvSpPr>
          <p:cNvPr id="16390" name="AutoShape 5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8221" tIns="44111" rIns="88221" bIns="44111" anchor="ctr"/>
          <a:lstStyle/>
          <a:p>
            <a: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hr-HR"/>
          </a:p>
        </p:txBody>
      </p:sp>
      <p:sp>
        <p:nvSpPr>
          <p:cNvPr id="16391" name="AutoShape 6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8221" tIns="44111" rIns="88221" bIns="44111" anchor="ctr"/>
          <a:lstStyle/>
          <a:p>
            <a: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hr-H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0050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>
            <a:lvl1pPr eaLnBrk="1" hangingPunct="0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98419" algn="l"/>
                <a:tab pos="1396837" algn="l"/>
                <a:tab pos="2095256" algn="l"/>
                <a:tab pos="2793675" algn="l"/>
                <a:tab pos="3492094" algn="l"/>
                <a:tab pos="4190512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3849688" y="0"/>
            <a:ext cx="2940050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>
            <a:lvl1pPr algn="r" eaLnBrk="1" hangingPunct="0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98419" algn="l"/>
                <a:tab pos="1396837" algn="l"/>
                <a:tab pos="2095256" algn="l"/>
                <a:tab pos="2793675" algn="l"/>
                <a:tab pos="3492094" algn="l"/>
                <a:tab pos="4190512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2425" cy="4462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dirty="0" smtClean="0"/>
              <a:t>aaayay</a:t>
            </a:r>
            <a:endParaRPr lang="en-US" noProof="0" dirty="0" smtClean="0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ftr"/>
          </p:nvPr>
        </p:nvSpPr>
        <p:spPr bwMode="auto">
          <a:xfrm>
            <a:off x="0" y="9429750"/>
            <a:ext cx="2940050" cy="481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8221" tIns="44111" rIns="88221" bIns="44111" numCol="1" anchor="b" anchorCtr="0" compatLnSpc="1">
            <a:prstTxWarp prst="textNoShape">
              <a:avLst/>
            </a:prstTxWarp>
          </a:bodyPr>
          <a:lstStyle>
            <a:lvl1pPr eaLnBrk="1" hangingPunct="0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98419" algn="l"/>
                <a:tab pos="1396837" algn="l"/>
                <a:tab pos="2095256" algn="l"/>
                <a:tab pos="2793675" algn="l"/>
                <a:tab pos="3492094" algn="l"/>
                <a:tab pos="4190512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Slide Image Placeholder 1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2648048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4013" cy="446405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17411" name="Text Box 1"/>
          <p:cNvSpPr txBox="1">
            <a:spLocks noChangeArrowheads="1"/>
          </p:cNvSpPr>
          <p:nvPr/>
        </p:nvSpPr>
        <p:spPr bwMode="auto">
          <a:xfrm>
            <a:off x="2222500" y="676275"/>
            <a:ext cx="2354263" cy="37195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8221" tIns="44111" rIns="88221" bIns="44111" anchor="ctr"/>
          <a:lstStyle/>
          <a:p>
            <a: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hr-H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222500" y="747713"/>
            <a:ext cx="2354263" cy="37195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8221" tIns="44111" rIns="88221" bIns="44111" anchor="ctr"/>
          <a:lstStyle/>
          <a:p>
            <a: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hr-H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4013" cy="446405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222500" y="747713"/>
            <a:ext cx="2354263" cy="37195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8221" tIns="44111" rIns="88221" bIns="44111" anchor="ctr"/>
          <a:lstStyle/>
          <a:p>
            <a: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hr-H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4013" cy="446405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222500" y="747713"/>
            <a:ext cx="2354263" cy="37195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8221" tIns="44111" rIns="88221" bIns="44111" anchor="ctr"/>
          <a:lstStyle/>
          <a:p>
            <a: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hr-H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4013" cy="446405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222500" y="747713"/>
            <a:ext cx="2354263" cy="37195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8221" tIns="44111" rIns="88221" bIns="44111" anchor="ctr"/>
          <a:lstStyle/>
          <a:p>
            <a: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hr-H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4013" cy="446405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222500" y="747713"/>
            <a:ext cx="2354263" cy="37195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8221" tIns="44111" rIns="88221" bIns="44111" anchor="ctr"/>
          <a:lstStyle/>
          <a:p>
            <a: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hr-H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4013" cy="446405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222500" y="747713"/>
            <a:ext cx="2354263" cy="37195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8221" tIns="44111" rIns="88221" bIns="44111" anchor="ctr"/>
          <a:lstStyle/>
          <a:p>
            <a: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hr-H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4013" cy="446405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222500" y="747713"/>
            <a:ext cx="2354263" cy="37195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8221" tIns="44111" rIns="88221" bIns="44111" anchor="ctr"/>
          <a:lstStyle/>
          <a:p>
            <a: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hr-H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4013" cy="446405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222500" y="747713"/>
            <a:ext cx="2354263" cy="37195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8221" tIns="44111" rIns="88221" bIns="44111" anchor="ctr"/>
          <a:lstStyle/>
          <a:p>
            <a: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hr-H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4013" cy="446405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222500" y="747713"/>
            <a:ext cx="2354263" cy="37195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8221" tIns="44111" rIns="88221" bIns="44111" anchor="ctr"/>
          <a:lstStyle/>
          <a:p>
            <a: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hr-H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4013" cy="4464050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222500" y="747713"/>
            <a:ext cx="2354263" cy="37195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8221" tIns="44111" rIns="88221" bIns="44111" anchor="ctr"/>
          <a:lstStyle/>
          <a:p>
            <a: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hr-H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4013" cy="4464050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222500" y="747713"/>
            <a:ext cx="2354263" cy="37195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8221" tIns="44111" rIns="88221" bIns="44111" anchor="ctr"/>
          <a:lstStyle/>
          <a:p>
            <a:pPr eaLnBrk="0" hangingPunct="0">
              <a:lnSpc>
                <a:spcPct val="66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hr-H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4013" cy="4464050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.png"/><Relationship Id="rId1" Type="http://schemas.openxmlformats.org/officeDocument/2006/relationships/vmlDrawing" Target="../drawings/vmlDrawing2.vml"/><Relationship Id="rId2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.png"/><Relationship Id="rId5" Type="http://schemas.openxmlformats.org/officeDocument/2006/relationships/oleObject" Target="../embeddings/oleObject4.bin"/><Relationship Id="rId1" Type="http://schemas.openxmlformats.org/officeDocument/2006/relationships/vmlDrawing" Target="../drawings/vmlDrawing3.vml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 flipH="1">
            <a:off x="219075" y="836613"/>
            <a:ext cx="7831138" cy="3175"/>
          </a:xfrm>
          <a:prstGeom prst="line">
            <a:avLst/>
          </a:prstGeom>
          <a:noFill/>
          <a:ln w="76320">
            <a:solidFill>
              <a:srgbClr val="808080"/>
            </a:solidFill>
            <a:miter lim="800000"/>
            <a:headEnd/>
            <a:tailEnd/>
          </a:ln>
          <a:effectLst>
            <a:outerShdw dist="107933" dir="2700000" algn="ctr" rotWithShape="0">
              <a:srgbClr val="D70505"/>
            </a:outerShdw>
          </a:effectLst>
        </p:spPr>
        <p:txBody>
          <a:bodyPr/>
          <a:lstStyle/>
          <a:p>
            <a:endParaRPr lang="hr-HR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121650" y="779463"/>
            <a:ext cx="15906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>
              <a:spcBef>
                <a:spcPts val="625"/>
              </a:spcBef>
              <a:buClr>
                <a:srgbClr val="000000"/>
              </a:buClr>
              <a:buSzPct val="100000"/>
              <a:buFont typeface="Trebuchet MS" pitchFamily="34" charset="0"/>
              <a:buNone/>
              <a:defRPr/>
            </a:pPr>
            <a:r>
              <a:rPr lang="hr-HR" sz="1000" smtClean="0">
                <a:solidFill>
                  <a:srgbClr val="000000"/>
                </a:solidFill>
                <a:latin typeface="Trebuchet MS" pitchFamily="34" charset="0"/>
              </a:rPr>
              <a:t>University of Zagreb</a:t>
            </a:r>
            <a:endParaRPr lang="en-GB" sz="1000" smtClean="0">
              <a:solidFill>
                <a:srgbClr val="000000"/>
              </a:solidFill>
              <a:latin typeface="Trebuchet MS" pitchFamily="34" charset="0"/>
            </a:endParaRP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9345613" y="44450"/>
          <a:ext cx="4667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6" r:id="rId3" imgW="708104" imgH="1156204" progId="Word.Picture.8">
                  <p:embed/>
                </p:oleObj>
              </mc:Choice>
              <mc:Fallback>
                <p:oleObj r:id="rId3" imgW="708104" imgH="1156204" progId="Word.Pictur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45613" y="44450"/>
                        <a:ext cx="46672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523875" y="6477000"/>
            <a:ext cx="2054225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 eaLnBrk="0" hangingPunct="0">
              <a:buClr>
                <a:srgbClr val="000000"/>
              </a:buClr>
              <a:buSzPct val="100000"/>
              <a:buFont typeface="Trebuchet MS" pitchFamily="34" charset="0"/>
              <a:buNone/>
              <a:tabLst>
                <a:tab pos="723900" algn="l"/>
                <a:tab pos="1447800" algn="l"/>
              </a:tabLst>
            </a:pPr>
            <a:r>
              <a:rPr lang="hr-HR" sz="1100" b="1" dirty="0" smtClean="0">
                <a:solidFill>
                  <a:srgbClr val="FF0000"/>
                </a:solidFill>
                <a:latin typeface="Trebuchet MS" pitchFamily="34" charset="0"/>
              </a:rPr>
              <a:t>CUC</a:t>
            </a:r>
            <a:r>
              <a:rPr lang="ta-IN" sz="1100" b="1" dirty="0" smtClean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hr-HR" sz="1100" b="1" dirty="0" smtClean="0">
                <a:solidFill>
                  <a:srgbClr val="FF0000"/>
                </a:solidFill>
                <a:latin typeface="Trebuchet MS" pitchFamily="34" charset="0"/>
              </a:rPr>
              <a:t>201</a:t>
            </a:r>
            <a:r>
              <a:rPr lang="ta-IN" sz="1100" b="1" dirty="0" smtClean="0">
                <a:solidFill>
                  <a:srgbClr val="FF0000"/>
                </a:solidFill>
                <a:latin typeface="Trebuchet MS" pitchFamily="34" charset="0"/>
              </a:rPr>
              <a:t>2</a:t>
            </a:r>
            <a:endParaRPr lang="hr-HR" sz="11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7291388" y="6477000"/>
            <a:ext cx="2054225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 eaLnBrk="0" hangingPunct="0">
              <a:buClr>
                <a:srgbClr val="000000"/>
              </a:buClr>
              <a:buSzPct val="100000"/>
              <a:buFont typeface="Trebuchet MS" pitchFamily="34" charset="0"/>
              <a:buNone/>
              <a:tabLst>
                <a:tab pos="723900" algn="l"/>
                <a:tab pos="1447800" algn="l"/>
              </a:tabLst>
            </a:pPr>
            <a:r>
              <a:rPr lang="en-US" sz="1100">
                <a:solidFill>
                  <a:srgbClr val="000000"/>
                </a:solidFill>
                <a:latin typeface="Trebuchet MS" pitchFamily="34" charset="0"/>
              </a:rPr>
              <a:t>	</a:t>
            </a:r>
            <a:fld id="{3854CEF3-6D51-4658-8267-7944DF981A3C}" type="slidenum">
              <a:rPr lang="en-US" sz="1100">
                <a:solidFill>
                  <a:srgbClr val="000000"/>
                </a:solidFill>
                <a:latin typeface="Trebuchet MS" pitchFamily="34" charset="0"/>
              </a:rPr>
              <a:pPr algn="ctr" eaLnBrk="0" hangingPunct="0">
                <a:buClr>
                  <a:srgbClr val="000000"/>
                </a:buClr>
                <a:buSzPct val="100000"/>
                <a:buFont typeface="Trebuchet MS" pitchFamily="34" charset="0"/>
                <a:buNone/>
                <a:tabLst>
                  <a:tab pos="723900" algn="l"/>
                  <a:tab pos="1447800" algn="l"/>
                </a:tabLst>
              </a:pPr>
              <a:t>‹#›</a:t>
            </a:fld>
            <a:endParaRPr lang="en-GB" sz="110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4"/>
          <p:cNvSpPr>
            <a:spLocks noChangeShapeType="1"/>
          </p:cNvSpPr>
          <p:nvPr/>
        </p:nvSpPr>
        <p:spPr bwMode="auto">
          <a:xfrm flipH="1">
            <a:off x="219075" y="838200"/>
            <a:ext cx="7200900" cy="1588"/>
          </a:xfrm>
          <a:prstGeom prst="line">
            <a:avLst/>
          </a:prstGeom>
          <a:noFill/>
          <a:ln w="76320">
            <a:solidFill>
              <a:srgbClr val="808080"/>
            </a:solidFill>
            <a:miter lim="800000"/>
            <a:headEnd/>
            <a:tailEnd/>
          </a:ln>
          <a:effectLst>
            <a:outerShdw dist="107933" dir="2700000" algn="ctr" rotWithShape="0">
              <a:srgbClr val="D70505"/>
            </a:outerShdw>
          </a:effectLst>
        </p:spPr>
        <p:txBody>
          <a:bodyPr/>
          <a:lstStyle/>
          <a:p>
            <a:endParaRPr lang="hr-HR"/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9345613" y="44450"/>
          <a:ext cx="4667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4" r:id="rId3" imgW="708104" imgH="1156204" progId="Word.Picture.8">
                  <p:embed/>
                </p:oleObj>
              </mc:Choice>
              <mc:Fallback>
                <p:oleObj r:id="rId3" imgW="708104" imgH="1156204" progId="Word.Pictur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45613" y="44450"/>
                        <a:ext cx="46672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23875" y="6477000"/>
            <a:ext cx="2054225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 eaLnBrk="0" hangingPunct="0">
              <a:buClr>
                <a:srgbClr val="000000"/>
              </a:buClr>
              <a:buSzPct val="100000"/>
              <a:buFont typeface="Trebuchet MS" pitchFamily="34" charset="0"/>
              <a:buNone/>
              <a:tabLst>
                <a:tab pos="723900" algn="l"/>
                <a:tab pos="1447800" algn="l"/>
              </a:tabLst>
            </a:pPr>
            <a:r>
              <a:rPr lang="hr-HR" sz="1100" b="1" dirty="0">
                <a:solidFill>
                  <a:srgbClr val="FF0000"/>
                </a:solidFill>
                <a:latin typeface="Trebuchet MS" pitchFamily="34" charset="0"/>
              </a:rPr>
              <a:t>CUC </a:t>
            </a:r>
            <a:r>
              <a:rPr lang="hr-HR" sz="1100" b="1" dirty="0" smtClean="0">
                <a:solidFill>
                  <a:srgbClr val="FF0000"/>
                </a:solidFill>
                <a:latin typeface="Trebuchet MS" pitchFamily="34" charset="0"/>
              </a:rPr>
              <a:t>201</a:t>
            </a:r>
            <a:r>
              <a:rPr lang="ta-IN" sz="1100" b="1" dirty="0" smtClean="0">
                <a:solidFill>
                  <a:srgbClr val="FF0000"/>
                </a:solidFill>
                <a:latin typeface="Trebuchet MS" pitchFamily="34" charset="0"/>
              </a:rPr>
              <a:t>2</a:t>
            </a:r>
            <a:endParaRPr lang="hr-HR" sz="11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7291388" y="6477000"/>
            <a:ext cx="2054225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 eaLnBrk="0" hangingPunct="0">
              <a:buClr>
                <a:srgbClr val="000000"/>
              </a:buClr>
              <a:buSzPct val="100000"/>
              <a:buFont typeface="Trebuchet MS" pitchFamily="34" charset="0"/>
              <a:buNone/>
              <a:tabLst>
                <a:tab pos="723900" algn="l"/>
                <a:tab pos="1447800" algn="l"/>
              </a:tabLst>
            </a:pPr>
            <a:r>
              <a:rPr lang="en-US" sz="1100">
                <a:solidFill>
                  <a:srgbClr val="000000"/>
                </a:solidFill>
                <a:latin typeface="Trebuchet MS" pitchFamily="34" charset="0"/>
              </a:rPr>
              <a:t>	</a:t>
            </a:r>
            <a:fld id="{EFF3A03B-7714-4C39-BD46-5D21F7C40FF2}" type="slidenum">
              <a:rPr lang="en-US" sz="1100">
                <a:solidFill>
                  <a:srgbClr val="000000"/>
                </a:solidFill>
                <a:latin typeface="Trebuchet MS" pitchFamily="34" charset="0"/>
              </a:rPr>
              <a:pPr algn="ctr" eaLnBrk="0" hangingPunct="0">
                <a:buClr>
                  <a:srgbClr val="000000"/>
                </a:buClr>
                <a:buSzPct val="100000"/>
                <a:buFont typeface="Trebuchet MS" pitchFamily="34" charset="0"/>
                <a:buNone/>
                <a:tabLst>
                  <a:tab pos="723900" algn="l"/>
                  <a:tab pos="1447800" algn="l"/>
                </a:tabLst>
              </a:pPr>
              <a:t>‹#›</a:t>
            </a:fld>
            <a:endParaRPr lang="en-GB" sz="110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 flipH="1">
            <a:off x="219075" y="836613"/>
            <a:ext cx="7831138" cy="0"/>
          </a:xfrm>
          <a:prstGeom prst="line">
            <a:avLst/>
          </a:prstGeom>
          <a:noFill/>
          <a:ln w="76320">
            <a:solidFill>
              <a:srgbClr val="808080"/>
            </a:solidFill>
            <a:miter lim="800000"/>
            <a:headEnd/>
            <a:tailEnd/>
          </a:ln>
          <a:effectLst>
            <a:outerShdw dist="107933" dir="2700000" algn="ctr" rotWithShape="0">
              <a:srgbClr val="D70505"/>
            </a:outerShdw>
          </a:effectLst>
        </p:spPr>
        <p:txBody>
          <a:bodyPr/>
          <a:lstStyle/>
          <a:p>
            <a:endParaRPr lang="hr-HR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9345613" y="44450"/>
          <a:ext cx="4667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5" r:id="rId5" imgW="708104" imgH="1156204" progId="Word.Picture.8">
                  <p:embed/>
                </p:oleObj>
              </mc:Choice>
              <mc:Fallback>
                <p:oleObj r:id="rId5" imgW="708104" imgH="1156204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45613" y="44450"/>
                        <a:ext cx="46672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7291388" y="6477000"/>
            <a:ext cx="2054225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 eaLnBrk="0" hangingPunct="0">
              <a:buClr>
                <a:srgbClr val="000000"/>
              </a:buClr>
              <a:buSzPct val="100000"/>
              <a:buFont typeface="Trebuchet MS" pitchFamily="34" charset="0"/>
              <a:buNone/>
              <a:tabLst>
                <a:tab pos="723900" algn="l"/>
                <a:tab pos="1447800" algn="l"/>
              </a:tabLst>
            </a:pPr>
            <a:r>
              <a:rPr lang="en-US" sz="1100">
                <a:solidFill>
                  <a:srgbClr val="000000"/>
                </a:solidFill>
                <a:latin typeface="Trebuchet MS" pitchFamily="34" charset="0"/>
              </a:rPr>
              <a:t>	</a:t>
            </a:r>
            <a:fld id="{2B91C762-6BDE-4992-A6C0-7A632B06B46B}" type="slidenum">
              <a:rPr lang="en-US" sz="1100">
                <a:solidFill>
                  <a:srgbClr val="000000"/>
                </a:solidFill>
                <a:latin typeface="Trebuchet MS" pitchFamily="34" charset="0"/>
              </a:rPr>
              <a:pPr algn="ctr" eaLnBrk="0" hangingPunct="0">
                <a:buClr>
                  <a:srgbClr val="000000"/>
                </a:buClr>
                <a:buSzPct val="100000"/>
                <a:buFont typeface="Trebuchet MS" pitchFamily="34" charset="0"/>
                <a:buNone/>
                <a:tabLst>
                  <a:tab pos="723900" algn="l"/>
                  <a:tab pos="1447800" algn="l"/>
                </a:tabLst>
              </a:pPr>
              <a:t>‹#›</a:t>
            </a:fld>
            <a:endParaRPr lang="en-GB" sz="110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 userDrawn="1"/>
        </p:nvSpPr>
        <p:spPr bwMode="auto">
          <a:xfrm>
            <a:off x="8121650" y="779463"/>
            <a:ext cx="15906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>
              <a:spcBef>
                <a:spcPts val="625"/>
              </a:spcBef>
              <a:buClr>
                <a:srgbClr val="000000"/>
              </a:buClr>
              <a:buSzPct val="100000"/>
              <a:buFont typeface="Trebuchet MS" pitchFamily="34" charset="0"/>
              <a:buNone/>
              <a:defRPr/>
            </a:pPr>
            <a:r>
              <a:rPr lang="hr-HR" sz="1000" smtClean="0">
                <a:solidFill>
                  <a:srgbClr val="000000"/>
                </a:solidFill>
                <a:latin typeface="Trebuchet MS" pitchFamily="34" charset="0"/>
              </a:rPr>
              <a:t>University of Zagreb</a:t>
            </a:r>
            <a:endParaRPr lang="en-GB" sz="1000" smtClean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2286000"/>
            <a:ext cx="8410575" cy="114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Line 4"/>
          <p:cNvSpPr>
            <a:spLocks noChangeShapeType="1"/>
          </p:cNvSpPr>
          <p:nvPr/>
        </p:nvSpPr>
        <p:spPr bwMode="auto">
          <a:xfrm flipH="1">
            <a:off x="219075" y="836613"/>
            <a:ext cx="7831138" cy="3175"/>
          </a:xfrm>
          <a:prstGeom prst="line">
            <a:avLst/>
          </a:prstGeom>
          <a:noFill/>
          <a:ln w="76320">
            <a:solidFill>
              <a:srgbClr val="808080"/>
            </a:solidFill>
            <a:miter lim="800000"/>
            <a:headEnd/>
            <a:tailEnd/>
          </a:ln>
          <a:effectLst>
            <a:outerShdw dist="107933" dir="2700000" algn="ctr" rotWithShape="0">
              <a:srgbClr val="D70505"/>
            </a:outerShdw>
          </a:effectLst>
        </p:spPr>
        <p:txBody>
          <a:bodyPr/>
          <a:lstStyle/>
          <a:p>
            <a:endParaRPr lang="hr-HR"/>
          </a:p>
        </p:txBody>
      </p:sp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8121650" y="779463"/>
            <a:ext cx="15906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>
              <a:spcBef>
                <a:spcPts val="625"/>
              </a:spcBef>
              <a:buClr>
                <a:srgbClr val="000000"/>
              </a:buClr>
              <a:buSzPct val="100000"/>
              <a:buFont typeface="Trebuchet MS" pitchFamily="34" charset="0"/>
              <a:buNone/>
              <a:defRPr/>
            </a:pPr>
            <a:r>
              <a:rPr lang="hr-HR" sz="1000" smtClean="0">
                <a:solidFill>
                  <a:srgbClr val="000000"/>
                </a:solidFill>
                <a:latin typeface="Trebuchet MS" pitchFamily="34" charset="0"/>
              </a:rPr>
              <a:t>University of Zagreb</a:t>
            </a:r>
            <a:endParaRPr lang="en-GB" sz="1000" smtClean="0">
              <a:solidFill>
                <a:srgbClr val="000000"/>
              </a:solidFill>
              <a:latin typeface="Trebuchet MS" pitchFamily="34" charset="0"/>
            </a:endParaRPr>
          </a:p>
        </p:txBody>
      </p:sp>
      <p:graphicFrame>
        <p:nvGraphicFramePr>
          <p:cNvPr id="1029" name="Object 6"/>
          <p:cNvGraphicFramePr>
            <a:graphicFrameLocks noChangeAspect="1"/>
          </p:cNvGraphicFramePr>
          <p:nvPr/>
        </p:nvGraphicFramePr>
        <p:xfrm>
          <a:off x="9345613" y="44450"/>
          <a:ext cx="4667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r:id="rId5" imgW="708104" imgH="1156204" progId="Word.Picture.8">
                  <p:embed/>
                </p:oleObj>
              </mc:Choice>
              <mc:Fallback>
                <p:oleObj r:id="rId5" imgW="708104" imgH="1156204" progId="Word.Pictur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45613" y="44450"/>
                        <a:ext cx="46672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4963"/>
            <a:ext cx="8909050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31" name="Rectangle 9"/>
          <p:cNvSpPr>
            <a:spLocks noChangeArrowheads="1"/>
          </p:cNvSpPr>
          <p:nvPr/>
        </p:nvSpPr>
        <p:spPr bwMode="auto">
          <a:xfrm>
            <a:off x="523875" y="6477000"/>
            <a:ext cx="2054225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 eaLnBrk="0" hangingPunct="0">
              <a:buClr>
                <a:srgbClr val="000000"/>
              </a:buClr>
              <a:buSzPct val="100000"/>
              <a:buFont typeface="Trebuchet MS" pitchFamily="34" charset="0"/>
              <a:buNone/>
              <a:tabLst>
                <a:tab pos="723900" algn="l"/>
                <a:tab pos="1447800" algn="l"/>
              </a:tabLst>
            </a:pPr>
            <a:r>
              <a:rPr lang="hr-HR" sz="1100" b="1" dirty="0">
                <a:solidFill>
                  <a:srgbClr val="FF0000"/>
                </a:solidFill>
                <a:latin typeface="Trebuchet MS" pitchFamily="34" charset="0"/>
              </a:rPr>
              <a:t>CUC </a:t>
            </a:r>
            <a:r>
              <a:rPr lang="hr-HR" sz="1100" b="1" dirty="0" smtClean="0">
                <a:solidFill>
                  <a:srgbClr val="FF0000"/>
                </a:solidFill>
                <a:latin typeface="Trebuchet MS" pitchFamily="34" charset="0"/>
              </a:rPr>
              <a:t>201</a:t>
            </a:r>
            <a:r>
              <a:rPr lang="ta-IN" sz="1100" b="1" dirty="0" smtClean="0">
                <a:solidFill>
                  <a:srgbClr val="FF0000"/>
                </a:solidFill>
                <a:latin typeface="Trebuchet MS" pitchFamily="34" charset="0"/>
              </a:rPr>
              <a:t>2</a:t>
            </a:r>
            <a:endParaRPr lang="hr-HR" sz="11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7291388" y="6477000"/>
            <a:ext cx="2054225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 eaLnBrk="0" hangingPunct="0">
              <a:buClr>
                <a:srgbClr val="000000"/>
              </a:buClr>
              <a:buSzPct val="100000"/>
              <a:buFont typeface="Trebuchet MS" pitchFamily="34" charset="0"/>
              <a:buNone/>
              <a:tabLst>
                <a:tab pos="723900" algn="l"/>
                <a:tab pos="1447800" algn="l"/>
              </a:tabLst>
            </a:pPr>
            <a:r>
              <a:rPr lang="en-US" sz="1100">
                <a:solidFill>
                  <a:srgbClr val="000000"/>
                </a:solidFill>
                <a:latin typeface="Trebuchet MS" pitchFamily="34" charset="0"/>
              </a:rPr>
              <a:t>	</a:t>
            </a:r>
            <a:fld id="{23FC2D7D-A646-490E-AF3A-3AB999A5B4A9}" type="slidenum">
              <a:rPr lang="en-US" sz="1100">
                <a:solidFill>
                  <a:srgbClr val="000000"/>
                </a:solidFill>
                <a:latin typeface="Trebuchet MS" pitchFamily="34" charset="0"/>
              </a:rPr>
              <a:pPr algn="ctr" eaLnBrk="0" hangingPunct="0">
                <a:buClr>
                  <a:srgbClr val="000000"/>
                </a:buClr>
                <a:buSzPct val="100000"/>
                <a:buFont typeface="Trebuchet MS" pitchFamily="34" charset="0"/>
                <a:buNone/>
                <a:tabLst>
                  <a:tab pos="723900" algn="l"/>
                  <a:tab pos="1447800" algn="l"/>
                </a:tabLst>
              </a:pPr>
              <a:t>‹#›</a:t>
            </a:fld>
            <a:endParaRPr lang="en-GB" sz="1100">
              <a:solidFill>
                <a:srgbClr val="000000"/>
              </a:solidFill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449263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rebuchet MS" pitchFamily="34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rebuchet MS" pitchFamily="34" charset="0"/>
        <a:defRPr sz="3200" b="1">
          <a:solidFill>
            <a:srgbClr val="000000"/>
          </a:solidFill>
          <a:latin typeface="Trebuchet MS" pitchFamily="34" charset="0"/>
        </a:defRPr>
      </a:lvl2pPr>
      <a:lvl3pPr algn="l" defTabSz="449263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rebuchet MS" pitchFamily="34" charset="0"/>
        <a:defRPr sz="3200" b="1">
          <a:solidFill>
            <a:srgbClr val="000000"/>
          </a:solidFill>
          <a:latin typeface="Trebuchet MS" pitchFamily="34" charset="0"/>
        </a:defRPr>
      </a:lvl3pPr>
      <a:lvl4pPr algn="l" defTabSz="449263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rebuchet MS" pitchFamily="34" charset="0"/>
        <a:defRPr sz="3200" b="1">
          <a:solidFill>
            <a:srgbClr val="000000"/>
          </a:solidFill>
          <a:latin typeface="Trebuchet MS" pitchFamily="34" charset="0"/>
        </a:defRPr>
      </a:lvl4pPr>
      <a:lvl5pPr algn="l" defTabSz="449263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rebuchet MS" pitchFamily="34" charset="0"/>
        <a:defRPr sz="3200" b="1">
          <a:solidFill>
            <a:srgbClr val="000000"/>
          </a:solidFill>
          <a:latin typeface="Trebuchet MS" pitchFamily="34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rebuchet MS" pitchFamily="34" charset="0"/>
        <a:defRPr sz="4400">
          <a:solidFill>
            <a:srgbClr val="000000"/>
          </a:solidFill>
          <a:latin typeface="Times New Roman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rebuchet MS" pitchFamily="34" charset="0"/>
        <a:defRPr sz="4400">
          <a:solidFill>
            <a:srgbClr val="000000"/>
          </a:solidFill>
          <a:latin typeface="Times New Roman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rebuchet MS" pitchFamily="34" charset="0"/>
        <a:defRPr sz="4400">
          <a:solidFill>
            <a:srgbClr val="000000"/>
          </a:solidFill>
          <a:latin typeface="Times New Roman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rebuchet MS" pitchFamily="34" charset="0"/>
        <a:defRPr sz="4400">
          <a:solidFill>
            <a:srgbClr val="000000"/>
          </a:solidFill>
          <a:latin typeface="Times New Roman" charset="0"/>
        </a:defRPr>
      </a:lvl9pPr>
    </p:titleStyle>
    <p:bodyStyle>
      <a:lvl1pPr marL="333375" indent="-333375" algn="l" defTabSz="449263" rtl="0" eaLnBrk="0" fontAlgn="base" hangingPunct="0">
        <a:lnSpc>
          <a:spcPct val="82000"/>
        </a:lnSpc>
        <a:spcBef>
          <a:spcPts val="700"/>
        </a:spcBef>
        <a:spcAft>
          <a:spcPct val="0"/>
        </a:spcAft>
        <a:buClr>
          <a:srgbClr val="3333CC"/>
        </a:buClr>
        <a:buSzPct val="75000"/>
        <a:buFont typeface="Symbol" pitchFamily="18" charset="2"/>
        <a:buChar char="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35013" indent="-277813" algn="l" defTabSz="449263" rtl="0" eaLnBrk="0" fontAlgn="base" hangingPunct="0">
        <a:lnSpc>
          <a:spcPct val="82000"/>
        </a:lnSpc>
        <a:spcBef>
          <a:spcPts val="600"/>
        </a:spcBef>
        <a:spcAft>
          <a:spcPct val="0"/>
        </a:spcAft>
        <a:buClr>
          <a:srgbClr val="3333CC"/>
        </a:buClr>
        <a:buSzPct val="75000"/>
        <a:buFont typeface="Webdings" pitchFamily="18" charset="2"/>
        <a:buChar char=""/>
        <a:defRPr sz="24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lnSpc>
          <a:spcPct val="82000"/>
        </a:lnSpc>
        <a:spcBef>
          <a:spcPts val="500"/>
        </a:spcBef>
        <a:spcAft>
          <a:spcPct val="0"/>
        </a:spcAft>
        <a:buClr>
          <a:srgbClr val="3333CC"/>
        </a:buClr>
        <a:buSzPct val="75000"/>
        <a:buFont typeface="Webdings" pitchFamily="18" charset="2"/>
        <a:buChar char=""/>
        <a:defRPr sz="2000">
          <a:solidFill>
            <a:srgbClr val="000000"/>
          </a:solidFill>
          <a:latin typeface="+mn-lt"/>
        </a:defRPr>
      </a:lvl3pPr>
      <a:lvl4pPr marL="1600200" indent="-230188" algn="l" defTabSz="449263" rtl="0" eaLnBrk="0" fontAlgn="base" hangingPunct="0">
        <a:lnSpc>
          <a:spcPct val="82000"/>
        </a:lnSpc>
        <a:spcBef>
          <a:spcPts val="450"/>
        </a:spcBef>
        <a:spcAft>
          <a:spcPct val="0"/>
        </a:spcAft>
        <a:buClr>
          <a:srgbClr val="3333CC"/>
        </a:buClr>
        <a:buSzPct val="75000"/>
        <a:buFont typeface="Webdings" pitchFamily="18" charset="2"/>
        <a:buChar char="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lnSpc>
          <a:spcPct val="82000"/>
        </a:lnSpc>
        <a:spcBef>
          <a:spcPts val="425"/>
        </a:spcBef>
        <a:spcAft>
          <a:spcPct val="0"/>
        </a:spcAft>
        <a:buClr>
          <a:srgbClr val="3333CC"/>
        </a:buClr>
        <a:buSzPct val="75000"/>
        <a:buFont typeface="Webdings" pitchFamily="18" charset="2"/>
        <a:buChar char=""/>
        <a:defRPr sz="1700">
          <a:solidFill>
            <a:srgbClr val="000000"/>
          </a:solidFill>
          <a:latin typeface="+mn-lt"/>
        </a:defRPr>
      </a:lvl5pPr>
      <a:lvl6pPr marL="2514600" indent="-228600" algn="l" defTabSz="449263" rtl="0" eaLnBrk="0" fontAlgn="base" hangingPunct="0">
        <a:lnSpc>
          <a:spcPct val="82000"/>
        </a:lnSpc>
        <a:spcBef>
          <a:spcPts val="425"/>
        </a:spcBef>
        <a:spcAft>
          <a:spcPct val="0"/>
        </a:spcAft>
        <a:buClr>
          <a:srgbClr val="3333CC"/>
        </a:buClr>
        <a:buSzPct val="75000"/>
        <a:buFont typeface="Webdings" pitchFamily="18" charset="2"/>
        <a:buChar char=""/>
        <a:defRPr sz="1700">
          <a:solidFill>
            <a:srgbClr val="000000"/>
          </a:solidFill>
          <a:latin typeface="+mn-lt"/>
        </a:defRPr>
      </a:lvl6pPr>
      <a:lvl7pPr marL="2971800" indent="-228600" algn="l" defTabSz="449263" rtl="0" eaLnBrk="0" fontAlgn="base" hangingPunct="0">
        <a:lnSpc>
          <a:spcPct val="82000"/>
        </a:lnSpc>
        <a:spcBef>
          <a:spcPts val="425"/>
        </a:spcBef>
        <a:spcAft>
          <a:spcPct val="0"/>
        </a:spcAft>
        <a:buClr>
          <a:srgbClr val="3333CC"/>
        </a:buClr>
        <a:buSzPct val="75000"/>
        <a:buFont typeface="Webdings" pitchFamily="18" charset="2"/>
        <a:buChar char=""/>
        <a:defRPr sz="1700">
          <a:solidFill>
            <a:srgbClr val="000000"/>
          </a:solidFill>
          <a:latin typeface="+mn-lt"/>
        </a:defRPr>
      </a:lvl7pPr>
      <a:lvl8pPr marL="3429000" indent="-228600" algn="l" defTabSz="449263" rtl="0" eaLnBrk="0" fontAlgn="base" hangingPunct="0">
        <a:lnSpc>
          <a:spcPct val="82000"/>
        </a:lnSpc>
        <a:spcBef>
          <a:spcPts val="425"/>
        </a:spcBef>
        <a:spcAft>
          <a:spcPct val="0"/>
        </a:spcAft>
        <a:buClr>
          <a:srgbClr val="3333CC"/>
        </a:buClr>
        <a:buSzPct val="75000"/>
        <a:buFont typeface="Webdings" pitchFamily="18" charset="2"/>
        <a:buChar char=""/>
        <a:defRPr sz="1700">
          <a:solidFill>
            <a:srgbClr val="000000"/>
          </a:solidFill>
          <a:latin typeface="+mn-lt"/>
        </a:defRPr>
      </a:lvl8pPr>
      <a:lvl9pPr marL="3886200" indent="-228600" algn="l" defTabSz="449263" rtl="0" eaLnBrk="0" fontAlgn="base" hangingPunct="0">
        <a:lnSpc>
          <a:spcPct val="82000"/>
        </a:lnSpc>
        <a:spcBef>
          <a:spcPts val="425"/>
        </a:spcBef>
        <a:spcAft>
          <a:spcPct val="0"/>
        </a:spcAft>
        <a:buClr>
          <a:srgbClr val="3333CC"/>
        </a:buClr>
        <a:buSzPct val="75000"/>
        <a:buFont typeface="Webdings" pitchFamily="18" charset="2"/>
        <a:buChar char=""/>
        <a:defRPr sz="1700">
          <a:solidFill>
            <a:srgbClr val="000000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3.png"/><Relationship Id="rId6" Type="http://schemas.openxmlformats.org/officeDocument/2006/relationships/package" Target="../embeddings/Microsoft_Word_Document2.docx"/><Relationship Id="rId7" Type="http://schemas.openxmlformats.org/officeDocument/2006/relationships/image" Target="../media/image4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95250" y="1551028"/>
            <a:ext cx="9574213" cy="1017509"/>
          </a:xfrm>
        </p:spPr>
        <p:txBody>
          <a:bodyPr>
            <a:spAutoFit/>
          </a:bodyPr>
          <a:lstStyle/>
          <a:p>
            <a:pPr algn="ctr"/>
            <a:r>
              <a:rPr lang="hr-HR" sz="3600" dirty="0"/>
              <a:t>Analiza pristupačnosti odabranih sjedišta weba kataloga WWW.HR</a:t>
            </a:r>
            <a:endParaRPr lang="en-US" sz="3600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23875" y="3357563"/>
            <a:ext cx="8923338" cy="766762"/>
          </a:xfrm>
        </p:spPr>
        <p:txBody>
          <a:bodyPr>
            <a:spAutoFit/>
          </a:bodyPr>
          <a:lstStyle/>
          <a:p>
            <a:pPr marL="0" indent="0" algn="ctr">
              <a:lnSpc>
                <a:spcPct val="100000"/>
              </a:lnSpc>
              <a:buFont typeface="Symbol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a-IN" sz="2400" i="1" dirty="0" smtClean="0"/>
              <a:t>Ivan Vučak, </a:t>
            </a:r>
            <a:r>
              <a:rPr lang="hr-HR" sz="2400" i="1" dirty="0" smtClean="0"/>
              <a:t>Marin </a:t>
            </a:r>
            <a:r>
              <a:rPr lang="hr-HR" sz="2400" i="1" dirty="0" smtClean="0"/>
              <a:t>Vuković</a:t>
            </a:r>
            <a:r>
              <a:rPr lang="ta-IN" sz="2400" i="1" dirty="0" smtClean="0"/>
              <a:t>, </a:t>
            </a:r>
            <a:r>
              <a:rPr lang="ta-IN" sz="2400" i="1" dirty="0" smtClean="0"/>
              <a:t>Željka Car</a:t>
            </a:r>
            <a:endParaRPr lang="en-US" sz="2400" i="1" dirty="0" smtClean="0"/>
          </a:p>
          <a:p>
            <a:pPr marL="0" indent="0" algn="ctr">
              <a:lnSpc>
                <a:spcPct val="100000"/>
              </a:lnSpc>
              <a:buFont typeface="Symbol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a-IN" sz="2000" i="1" dirty="0" smtClean="0">
                <a:solidFill>
                  <a:schemeClr val="tx1"/>
                </a:solidFill>
              </a:rPr>
              <a:t>marin.vukovic</a:t>
            </a:r>
            <a:r>
              <a:rPr lang="en-US" sz="2000" i="1" dirty="0" smtClean="0">
                <a:solidFill>
                  <a:schemeClr val="tx1"/>
                </a:solidFill>
              </a:rPr>
              <a:t>@</a:t>
            </a:r>
            <a:r>
              <a:rPr lang="en-US" sz="2000" i="1" dirty="0" err="1" smtClean="0">
                <a:solidFill>
                  <a:schemeClr val="tx1"/>
                </a:solidFill>
              </a:rPr>
              <a:t>fer.hr</a:t>
            </a:r>
            <a:endParaRPr lang="en-US" sz="2000" i="1" baseline="30000" dirty="0" smtClean="0">
              <a:solidFill>
                <a:schemeClr val="tx1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04850" y="4672013"/>
            <a:ext cx="8497888" cy="400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700"/>
              </a:spcBef>
              <a:buClr>
                <a:srgbClr val="3333CC"/>
              </a:buClr>
              <a:buSzPct val="75000"/>
              <a:buFont typeface="Symbol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hr-HR" sz="2000" dirty="0">
                <a:solidFill>
                  <a:srgbClr val="000000"/>
                </a:solidFill>
                <a:latin typeface="Trebuchet MS" pitchFamily="34" charset="0"/>
              </a:rPr>
              <a:t>Sveučilište u </a:t>
            </a:r>
            <a:r>
              <a:rPr lang="hr-HR" sz="2000" dirty="0" smtClean="0">
                <a:solidFill>
                  <a:srgbClr val="000000"/>
                </a:solidFill>
                <a:latin typeface="Trebuchet MS" pitchFamily="34" charset="0"/>
              </a:rPr>
              <a:t>Zagrebu</a:t>
            </a:r>
            <a:r>
              <a:rPr lang="hr-HR" sz="2000" dirty="0">
                <a:solidFill>
                  <a:srgbClr val="000000"/>
                </a:solidFill>
                <a:latin typeface="Trebuchet MS" pitchFamily="34" charset="0"/>
              </a:rPr>
              <a:t>, Fakultet </a:t>
            </a:r>
            <a:r>
              <a:rPr lang="hr-HR" sz="2000" dirty="0" smtClean="0">
                <a:solidFill>
                  <a:srgbClr val="000000"/>
                </a:solidFill>
                <a:latin typeface="Trebuchet MS" pitchFamily="34" charset="0"/>
              </a:rPr>
              <a:t>elektrotehnike </a:t>
            </a:r>
            <a:r>
              <a:rPr lang="hr-HR" sz="2000" dirty="0">
                <a:solidFill>
                  <a:srgbClr val="000000"/>
                </a:solidFill>
                <a:latin typeface="Trebuchet MS" pitchFamily="34" charset="0"/>
              </a:rPr>
              <a:t>i </a:t>
            </a:r>
            <a:r>
              <a:rPr lang="hr-HR" sz="2000" dirty="0" smtClean="0">
                <a:solidFill>
                  <a:srgbClr val="000000"/>
                </a:solidFill>
                <a:latin typeface="Trebuchet MS" pitchFamily="34" charset="0"/>
              </a:rPr>
              <a:t>računarstva</a:t>
            </a:r>
            <a:endParaRPr lang="en-US" sz="2000" dirty="0">
              <a:solidFill>
                <a:srgbClr val="00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40491"/>
            <a:ext cx="8524875" cy="687368"/>
          </a:xfrm>
        </p:spPr>
        <p:txBody>
          <a:bodyPr>
            <a:spAutoFit/>
          </a:bodyPr>
          <a:lstStyle/>
          <a:p>
            <a:pPr marL="342900" indent="-342900" defTabSz="914400">
              <a:lnSpc>
                <a:spcPct val="125000"/>
              </a:lnSpc>
            </a:pPr>
            <a:r>
              <a:rPr lang="ta-IN" dirty="0" smtClean="0"/>
              <a:t>Rezultati – broj sjedišta</a:t>
            </a:r>
            <a:endParaRPr lang="en-US" dirty="0" smtClean="0"/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 flipH="1">
            <a:off x="157163" y="6400800"/>
            <a:ext cx="9428162" cy="1588"/>
          </a:xfrm>
          <a:prstGeom prst="line">
            <a:avLst/>
          </a:prstGeom>
          <a:noFill/>
          <a:ln w="28440">
            <a:solidFill>
              <a:srgbClr val="5F5F5F"/>
            </a:solidFill>
            <a:miter lim="800000"/>
            <a:headEnd/>
            <a:tailEnd/>
          </a:ln>
          <a:effectLst>
            <a:outerShdw dist="85328" dir="1593903" algn="ctr" rotWithShape="0">
              <a:srgbClr val="D70505"/>
            </a:outerShdw>
          </a:effectLst>
        </p:spPr>
        <p:txBody>
          <a:bodyPr/>
          <a:lstStyle/>
          <a:p>
            <a:endParaRPr lang="hr-HR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318979"/>
              </p:ext>
            </p:extLst>
          </p:nvPr>
        </p:nvGraphicFramePr>
        <p:xfrm>
          <a:off x="561306" y="1196752"/>
          <a:ext cx="6912767" cy="3002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8" name="Document" r:id="rId4" imgW="5905500" imgH="2565400" progId="Word.Document.12">
                  <p:embed/>
                </p:oleObj>
              </mc:Choice>
              <mc:Fallback>
                <p:oleObj name="Document" r:id="rId4" imgW="5905500" imgH="2565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1306" y="1196752"/>
                        <a:ext cx="6912767" cy="30029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06276"/>
              </p:ext>
            </p:extLst>
          </p:nvPr>
        </p:nvGraphicFramePr>
        <p:xfrm>
          <a:off x="2289498" y="4437112"/>
          <a:ext cx="7065372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9" name="Document" r:id="rId6" imgW="5905500" imgH="1384300" progId="Word.Document.12">
                  <p:embed/>
                </p:oleObj>
              </mc:Choice>
              <mc:Fallback>
                <p:oleObj name="Document" r:id="rId6" imgW="5905500" imgH="1384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89498" y="4437112"/>
                        <a:ext cx="7065372" cy="16561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 bwMode="auto">
          <a:xfrm>
            <a:off x="2217490" y="4365104"/>
            <a:ext cx="7272808" cy="1440160"/>
          </a:xfrm>
          <a:prstGeom prst="roundRect">
            <a:avLst/>
          </a:prstGeom>
          <a:solidFill>
            <a:srgbClr val="FF6600">
              <a:alpha val="14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6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1916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40491"/>
            <a:ext cx="8524875" cy="687368"/>
          </a:xfrm>
        </p:spPr>
        <p:txBody>
          <a:bodyPr>
            <a:spAutoFit/>
          </a:bodyPr>
          <a:lstStyle/>
          <a:p>
            <a:pPr marL="342900" indent="-342900" defTabSz="914400">
              <a:lnSpc>
                <a:spcPct val="125000"/>
              </a:lnSpc>
            </a:pPr>
            <a:r>
              <a:rPr lang="ta-IN" dirty="0" smtClean="0"/>
              <a:t>Rezultati po razinama </a:t>
            </a:r>
            <a:endParaRPr lang="en-US" dirty="0" smtClean="0"/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 flipH="1">
            <a:off x="157163" y="6400800"/>
            <a:ext cx="9428162" cy="1588"/>
          </a:xfrm>
          <a:prstGeom prst="line">
            <a:avLst/>
          </a:prstGeom>
          <a:noFill/>
          <a:ln w="28440">
            <a:solidFill>
              <a:srgbClr val="5F5F5F"/>
            </a:solidFill>
            <a:miter lim="800000"/>
            <a:headEnd/>
            <a:tailEnd/>
          </a:ln>
          <a:effectLst>
            <a:outerShdw dist="85328" dir="1593903" algn="ctr" rotWithShape="0">
              <a:srgbClr val="D70505"/>
            </a:outerShdw>
          </a:effectLst>
        </p:spPr>
        <p:txBody>
          <a:bodyPr/>
          <a:lstStyle/>
          <a:p>
            <a:endParaRPr lang="hr-HR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04363"/>
              </p:ext>
            </p:extLst>
          </p:nvPr>
        </p:nvGraphicFramePr>
        <p:xfrm>
          <a:off x="1048844" y="2060848"/>
          <a:ext cx="8441454" cy="2524656"/>
        </p:xfrm>
        <a:graphic>
          <a:graphicData uri="http://schemas.openxmlformats.org/drawingml/2006/table">
            <a:tbl>
              <a:tblPr/>
              <a:tblGrid>
                <a:gridCol w="1205922"/>
                <a:gridCol w="1205922"/>
                <a:gridCol w="1205922"/>
                <a:gridCol w="1205922"/>
                <a:gridCol w="1205922"/>
                <a:gridCol w="1205922"/>
                <a:gridCol w="1205922"/>
              </a:tblGrid>
              <a:tr h="6985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Ukupni broj web sjedišta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Broj zadovolj.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Broj uvjetno zadovolj. ocjena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Broj nezadovolj.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Prosj.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Prosj. broj vjerojatnih grešaka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Prosj. broj mogućih grešaka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5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ocjena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ocjena</a:t>
                      </a:r>
                      <a:endParaRPr lang="en-US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broj grešaka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98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910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757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22.96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1.58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259.53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8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910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800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53.98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1.58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281.01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8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910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804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66.3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298.66</a:t>
                      </a:r>
                    </a:p>
                  </a:txBody>
                  <a:tcPr marL="19819" marR="19819" marT="198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61306" y="3348280"/>
            <a:ext cx="432048" cy="5847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a-IN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</a:t>
            </a:r>
            <a:endParaRPr lang="ta-IN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5282" y="3717032"/>
            <a:ext cx="864096" cy="5847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a-IN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AA</a:t>
            </a:r>
            <a:endParaRPr lang="ta-IN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250" y="4077072"/>
            <a:ext cx="1080120" cy="5847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a-IN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AAA</a:t>
            </a:r>
            <a:endParaRPr lang="ta-IN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455644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40491"/>
            <a:ext cx="8524875" cy="687368"/>
          </a:xfrm>
        </p:spPr>
        <p:txBody>
          <a:bodyPr>
            <a:spAutoFit/>
          </a:bodyPr>
          <a:lstStyle/>
          <a:p>
            <a:pPr marL="342900" indent="-342900" defTabSz="914400">
              <a:lnSpc>
                <a:spcPct val="125000"/>
              </a:lnSpc>
            </a:pPr>
            <a:r>
              <a:rPr lang="ta-IN" dirty="0" smtClean="0"/>
              <a:t>Zaključak i nastavak istraživanja</a:t>
            </a:r>
            <a:endParaRPr lang="en-US" dirty="0" smtClean="0"/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 flipH="1">
            <a:off x="157163" y="6400800"/>
            <a:ext cx="9428162" cy="1588"/>
          </a:xfrm>
          <a:prstGeom prst="line">
            <a:avLst/>
          </a:prstGeom>
          <a:noFill/>
          <a:ln w="28440">
            <a:solidFill>
              <a:srgbClr val="5F5F5F"/>
            </a:solidFill>
            <a:miter lim="800000"/>
            <a:headEnd/>
            <a:tailEnd/>
          </a:ln>
          <a:effectLst>
            <a:outerShdw dist="85328" dir="1593903" algn="ctr" rotWithShape="0">
              <a:srgbClr val="D70505"/>
            </a:outerShdw>
          </a:effectLst>
        </p:spPr>
        <p:txBody>
          <a:bodyPr/>
          <a:lstStyle/>
          <a:p>
            <a:endParaRPr lang="hr-HR"/>
          </a:p>
        </p:txBody>
      </p:sp>
      <p:sp>
        <p:nvSpPr>
          <p:cNvPr id="23" name="Rectangle 5"/>
          <p:cNvSpPr>
            <a:spLocks noGrp="1" noChangeArrowheads="1"/>
          </p:cNvSpPr>
          <p:nvPr>
            <p:ph idx="1"/>
          </p:nvPr>
        </p:nvSpPr>
        <p:spPr>
          <a:xfrm>
            <a:off x="452438" y="1196752"/>
            <a:ext cx="8909050" cy="49685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ta-IN" dirty="0" smtClean="0">
                <a:latin typeface="Verdana"/>
                <a:cs typeface="Verdana"/>
              </a:rPr>
              <a:t>Pokazano je da je stanje dosta loše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latin typeface="Verdana"/>
                <a:cs typeface="Verdana"/>
              </a:rPr>
              <a:t>S</a:t>
            </a:r>
            <a:r>
              <a:rPr lang="ta-IN" dirty="0" smtClean="0">
                <a:latin typeface="Verdana"/>
                <a:cs typeface="Verdana"/>
              </a:rPr>
              <a:t>amo 63 sjedišta su uspješno prošla ispitivanje</a:t>
            </a:r>
          </a:p>
          <a:p>
            <a:pPr lvl="1">
              <a:lnSpc>
                <a:spcPct val="100000"/>
              </a:lnSpc>
            </a:pPr>
            <a:r>
              <a:rPr lang="ta-IN" dirty="0" smtClean="0">
                <a:latin typeface="Verdana"/>
                <a:cs typeface="Verdana"/>
              </a:rPr>
              <a:t>Problem</a:t>
            </a:r>
          </a:p>
          <a:p>
            <a:pPr lvl="2">
              <a:lnSpc>
                <a:spcPct val="100000"/>
              </a:lnSpc>
            </a:pPr>
            <a:r>
              <a:rPr lang="en-US" dirty="0" err="1" smtClean="0">
                <a:latin typeface="Verdana"/>
                <a:cs typeface="Verdana"/>
              </a:rPr>
              <a:t>Š</a:t>
            </a:r>
            <a:r>
              <a:rPr lang="ta-IN" dirty="0" smtClean="0">
                <a:latin typeface="Verdana"/>
                <a:cs typeface="Verdana"/>
              </a:rPr>
              <a:t>to su sjedišta jednostavnija, to će vjerojatnije uspješno proći ispitivanje!</a:t>
            </a:r>
          </a:p>
          <a:p>
            <a:pPr lvl="1">
              <a:lnSpc>
                <a:spcPct val="100000"/>
              </a:lnSpc>
            </a:pPr>
            <a:r>
              <a:rPr lang="ta-IN" dirty="0" smtClean="0">
                <a:latin typeface="Verdana"/>
                <a:cs typeface="Verdana"/>
              </a:rPr>
              <a:t>Što je sa složenim portalima?</a:t>
            </a:r>
          </a:p>
          <a:p>
            <a:pPr lvl="2">
              <a:lnSpc>
                <a:spcPct val="100000"/>
              </a:lnSpc>
            </a:pPr>
            <a:r>
              <a:rPr lang="en-US" dirty="0" smtClean="0">
                <a:latin typeface="Verdana"/>
                <a:cs typeface="Verdana"/>
              </a:rPr>
              <a:t>P</a:t>
            </a:r>
            <a:r>
              <a:rPr lang="ta-IN" dirty="0" smtClean="0">
                <a:latin typeface="Verdana"/>
                <a:cs typeface="Verdana"/>
              </a:rPr>
              <a:t>osebna verzija portala namijenjena osobama s složenim komunikacijskim potrebama</a:t>
            </a:r>
          </a:p>
          <a:p>
            <a:pPr lvl="3">
              <a:lnSpc>
                <a:spcPct val="100000"/>
              </a:lnSpc>
            </a:pPr>
            <a:r>
              <a:rPr lang="en-US" dirty="0" smtClean="0">
                <a:latin typeface="Verdana"/>
                <a:cs typeface="Verdana"/>
              </a:rPr>
              <a:t>S</a:t>
            </a:r>
            <a:r>
              <a:rPr lang="ta-IN" dirty="0" smtClean="0">
                <a:latin typeface="Verdana"/>
                <a:cs typeface="Verdana"/>
              </a:rPr>
              <a:t>lično mobilnim verzijama</a:t>
            </a:r>
          </a:p>
          <a:p>
            <a:pPr lvl="1">
              <a:lnSpc>
                <a:spcPct val="100000"/>
              </a:lnSpc>
            </a:pPr>
            <a:r>
              <a:rPr lang="ta-IN" dirty="0" smtClean="0">
                <a:latin typeface="Verdana"/>
                <a:cs typeface="Verdana"/>
              </a:rPr>
              <a:t>Nastavak istraživanja</a:t>
            </a:r>
          </a:p>
          <a:p>
            <a:pPr lvl="2">
              <a:lnSpc>
                <a:spcPct val="100000"/>
              </a:lnSpc>
            </a:pPr>
            <a:r>
              <a:rPr lang="en-US" dirty="0" smtClean="0">
                <a:latin typeface="Verdana"/>
                <a:cs typeface="Verdana"/>
              </a:rPr>
              <a:t>I</a:t>
            </a:r>
            <a:r>
              <a:rPr lang="ta-IN" dirty="0" smtClean="0">
                <a:latin typeface="Verdana"/>
                <a:cs typeface="Verdana"/>
              </a:rPr>
              <a:t>zvedivost automatizirane dorade </a:t>
            </a:r>
            <a:r>
              <a:rPr lang="ta-IN" smtClean="0">
                <a:latin typeface="Verdana"/>
                <a:cs typeface="Verdana"/>
              </a:rPr>
              <a:t>sjedišta u nekim slučajevima</a:t>
            </a:r>
            <a:endParaRPr lang="ta-IN" dirty="0" smtClean="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</a:pPr>
            <a:endParaRPr lang="ta-IN" dirty="0" smtClean="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</a:pPr>
            <a:endParaRPr lang="ta-IN" dirty="0" smtClean="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</a:pPr>
            <a:endParaRPr lang="en-US" dirty="0"/>
          </a:p>
          <a:p>
            <a:pPr marL="457200" lvl="1" indent="0">
              <a:lnSpc>
                <a:spcPct val="100000"/>
              </a:lnSpc>
              <a:buNone/>
            </a:pPr>
            <a:endParaRPr lang="ta-IN" dirty="0" smtClean="0"/>
          </a:p>
          <a:p>
            <a:pPr lvl="1">
              <a:lnSpc>
                <a:spcPct val="100000"/>
              </a:lnSpc>
            </a:pPr>
            <a:endParaRPr lang="hr-HR" dirty="0" smtClean="0"/>
          </a:p>
          <a:p>
            <a:pPr>
              <a:lnSpc>
                <a:spcPct val="100000"/>
              </a:lnSpc>
            </a:pPr>
            <a:endParaRPr lang="hr-HR" dirty="0" smtClean="0"/>
          </a:p>
          <a:p>
            <a:pPr>
              <a:lnSpc>
                <a:spcPct val="100000"/>
              </a:lnSpc>
            </a:pPr>
            <a:endParaRPr lang="hr-HR" dirty="0" smtClean="0"/>
          </a:p>
          <a:p>
            <a:pPr>
              <a:lnSpc>
                <a:spcPct val="100000"/>
              </a:lnSpc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5089705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40491"/>
            <a:ext cx="8524875" cy="687368"/>
          </a:xfrm>
        </p:spPr>
        <p:txBody>
          <a:bodyPr>
            <a:spAutoFit/>
          </a:bodyPr>
          <a:lstStyle/>
          <a:p>
            <a:pPr marL="342900" indent="-342900" defTabSz="914400">
              <a:lnSpc>
                <a:spcPct val="125000"/>
              </a:lnSpc>
            </a:pPr>
            <a:r>
              <a:rPr lang="hr-HR" dirty="0" smtClean="0"/>
              <a:t>Katalog</a:t>
            </a:r>
            <a:r>
              <a:rPr lang="ta-IN" dirty="0" smtClean="0"/>
              <a:t> WWW.HR</a:t>
            </a:r>
            <a:endParaRPr lang="en-US" dirty="0" smtClean="0"/>
          </a:p>
        </p:txBody>
      </p:sp>
      <p:sp>
        <p:nvSpPr>
          <p:cNvPr id="6147" name="Rectangle 5"/>
          <p:cNvSpPr>
            <a:spLocks noGrp="1" noChangeArrowheads="1"/>
          </p:cNvSpPr>
          <p:nvPr>
            <p:ph idx="1"/>
          </p:nvPr>
        </p:nvSpPr>
        <p:spPr>
          <a:xfrm>
            <a:off x="452438" y="1196752"/>
            <a:ext cx="8909050" cy="50405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hr-HR" dirty="0" smtClean="0">
                <a:latin typeface="Verdana"/>
                <a:cs typeface="Verdana"/>
              </a:rPr>
              <a:t>Projekt je započet 1994. na Zavodu za telekomunikacije, Fakulteta elektrotehnike i računarstva, Sveučilišta u Zagrebu</a:t>
            </a:r>
          </a:p>
          <a:p>
            <a:pPr>
              <a:lnSpc>
                <a:spcPct val="100000"/>
              </a:lnSpc>
            </a:pPr>
            <a:r>
              <a:rPr lang="hr-HR" dirty="0" smtClean="0">
                <a:latin typeface="Verdana"/>
                <a:cs typeface="Verdana"/>
              </a:rPr>
              <a:t>Postaje </a:t>
            </a:r>
            <a:r>
              <a:rPr lang="hr-HR" dirty="0" err="1" smtClean="0">
                <a:latin typeface="Verdana"/>
                <a:cs typeface="Verdana"/>
              </a:rPr>
              <a:t>CARNet</a:t>
            </a:r>
            <a:r>
              <a:rPr lang="hr-HR" dirty="0" smtClean="0">
                <a:latin typeface="Verdana"/>
                <a:cs typeface="Verdana"/>
              </a:rPr>
              <a:t>-</a:t>
            </a:r>
            <a:r>
              <a:rPr lang="hr-HR" dirty="0" err="1" smtClean="0">
                <a:latin typeface="Verdana"/>
                <a:cs typeface="Verdana"/>
              </a:rPr>
              <a:t>ov</a:t>
            </a:r>
            <a:r>
              <a:rPr lang="hr-HR" dirty="0" smtClean="0">
                <a:latin typeface="Verdana"/>
                <a:cs typeface="Verdana"/>
              </a:rPr>
              <a:t> projekt 1996.</a:t>
            </a:r>
          </a:p>
          <a:p>
            <a:pPr>
              <a:lnSpc>
                <a:spcPct val="100000"/>
              </a:lnSpc>
            </a:pPr>
            <a:r>
              <a:rPr lang="hr-HR" dirty="0" smtClean="0">
                <a:latin typeface="Verdana"/>
                <a:cs typeface="Verdana"/>
              </a:rPr>
              <a:t>Trenutno je u katalogizirano preko </a:t>
            </a:r>
            <a:r>
              <a:rPr lang="ta-IN" dirty="0" smtClean="0">
                <a:latin typeface="Verdana"/>
                <a:cs typeface="Verdana"/>
              </a:rPr>
              <a:t>30</a:t>
            </a:r>
            <a:r>
              <a:rPr lang="hr-HR" dirty="0" smtClean="0">
                <a:latin typeface="Verdana"/>
                <a:cs typeface="Verdana"/>
              </a:rPr>
              <a:t>000 sjedišta</a:t>
            </a:r>
            <a:endParaRPr lang="ta-IN" dirty="0" smtClean="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</a:pPr>
            <a:r>
              <a:rPr lang="en-US" dirty="0" smtClean="0">
                <a:latin typeface="Verdana"/>
                <a:cs typeface="Verdana"/>
              </a:rPr>
              <a:t>I</a:t>
            </a:r>
            <a:r>
              <a:rPr lang="ta-IN" dirty="0" smtClean="0">
                <a:latin typeface="Verdana"/>
                <a:cs typeface="Verdana"/>
              </a:rPr>
              <a:t>ntegracija s Carnet DNS službom</a:t>
            </a:r>
            <a:endParaRPr lang="hr-HR" dirty="0" smtClean="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lang="hr-HR" dirty="0" smtClean="0">
                <a:latin typeface="Verdana"/>
                <a:cs typeface="Verdana"/>
              </a:rPr>
              <a:t>Organizacija kataloga</a:t>
            </a:r>
          </a:p>
          <a:p>
            <a:pPr lvl="1">
              <a:lnSpc>
                <a:spcPct val="100000"/>
              </a:lnSpc>
            </a:pPr>
            <a:r>
              <a:rPr lang="hr-HR" dirty="0" smtClean="0">
                <a:latin typeface="Verdana"/>
                <a:cs typeface="Verdana"/>
              </a:rPr>
              <a:t>Sjedišta su razvrstana po kategorijama</a:t>
            </a:r>
          </a:p>
          <a:p>
            <a:pPr lvl="1">
              <a:lnSpc>
                <a:spcPct val="100000"/>
              </a:lnSpc>
            </a:pPr>
            <a:r>
              <a:rPr lang="ta-IN" dirty="0" smtClean="0">
                <a:latin typeface="Verdana"/>
                <a:cs typeface="Verdana"/>
              </a:rPr>
              <a:t>H</a:t>
            </a:r>
            <a:r>
              <a:rPr lang="hr-HR" dirty="0" smtClean="0">
                <a:latin typeface="Verdana"/>
                <a:cs typeface="Verdana"/>
              </a:rPr>
              <a:t>ijerarhija kategorija</a:t>
            </a:r>
            <a:endParaRPr lang="ta-IN" dirty="0" smtClean="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</a:pPr>
            <a:endParaRPr lang="hr-HR" dirty="0" smtClean="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lang="hr-HR" dirty="0" smtClean="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lang="hr-HR" dirty="0" smtClean="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lang="hr-HR" dirty="0" smtClean="0">
              <a:latin typeface="Verdana"/>
              <a:cs typeface="Verdana"/>
            </a:endParaRPr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 flipH="1">
            <a:off x="157163" y="6400800"/>
            <a:ext cx="9428162" cy="1588"/>
          </a:xfrm>
          <a:prstGeom prst="line">
            <a:avLst/>
          </a:prstGeom>
          <a:noFill/>
          <a:ln w="28440">
            <a:solidFill>
              <a:srgbClr val="5F5F5F"/>
            </a:solidFill>
            <a:miter lim="800000"/>
            <a:headEnd/>
            <a:tailEnd/>
          </a:ln>
          <a:effectLst>
            <a:outerShdw dist="85328" dir="1593903" algn="ctr" rotWithShape="0">
              <a:srgbClr val="D70505"/>
            </a:outerShdw>
          </a:effectLst>
        </p:spPr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235190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40491"/>
            <a:ext cx="8524875" cy="687368"/>
          </a:xfrm>
        </p:spPr>
        <p:txBody>
          <a:bodyPr>
            <a:spAutoFit/>
          </a:bodyPr>
          <a:lstStyle/>
          <a:p>
            <a:pPr marL="342900" indent="-342900" defTabSz="914400">
              <a:lnSpc>
                <a:spcPct val="125000"/>
              </a:lnSpc>
            </a:pPr>
            <a:r>
              <a:rPr lang="ta-IN" dirty="0" smtClean="0"/>
              <a:t>E-inkluzija</a:t>
            </a:r>
            <a:endParaRPr lang="en-US" dirty="0" smtClean="0"/>
          </a:p>
        </p:txBody>
      </p:sp>
      <p:sp>
        <p:nvSpPr>
          <p:cNvPr id="6147" name="Rectangle 5"/>
          <p:cNvSpPr>
            <a:spLocks noGrp="1" noChangeArrowheads="1"/>
          </p:cNvSpPr>
          <p:nvPr>
            <p:ph idx="1"/>
          </p:nvPr>
        </p:nvSpPr>
        <p:spPr>
          <a:xfrm>
            <a:off x="452438" y="1196752"/>
            <a:ext cx="8909050" cy="50405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Verdana"/>
                <a:cs typeface="Verdana"/>
              </a:rPr>
              <a:t>E</a:t>
            </a:r>
            <a:r>
              <a:rPr lang="ta-IN" dirty="0" smtClean="0">
                <a:latin typeface="Verdana"/>
                <a:cs typeface="Verdana"/>
              </a:rPr>
              <a:t>-inkluzija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latin typeface="Verdana"/>
                <a:cs typeface="Verdana"/>
              </a:rPr>
              <a:t>U</a:t>
            </a:r>
            <a:r>
              <a:rPr lang="ta-IN" dirty="0" smtClean="0">
                <a:latin typeface="Verdana"/>
                <a:cs typeface="Verdana"/>
              </a:rPr>
              <a:t>ključivanje osoba sa složenim komunikacijskim potrebama u društvo</a:t>
            </a:r>
            <a:endParaRPr lang="ta-IN" dirty="0" smtClean="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</a:pPr>
            <a:r>
              <a:rPr lang="hr-HR" dirty="0"/>
              <a:t>“Digital Agenda for Europe </a:t>
            </a:r>
            <a:r>
              <a:rPr lang="hr-HR" dirty="0" smtClean="0"/>
              <a:t>2020</a:t>
            </a:r>
            <a:r>
              <a:rPr lang="ta-IN" dirty="0" smtClean="0"/>
              <a:t>” (Europska komisija)</a:t>
            </a:r>
            <a:endParaRPr lang="ta-IN" dirty="0" smtClean="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lang="ta-IN" dirty="0" smtClean="0">
                <a:latin typeface="Verdana"/>
                <a:cs typeface="Verdana"/>
              </a:rPr>
              <a:t>Smjernice za e-inkluziju</a:t>
            </a:r>
          </a:p>
          <a:p>
            <a:pPr lvl="1">
              <a:lnSpc>
                <a:spcPct val="100000"/>
              </a:lnSpc>
            </a:pPr>
            <a:r>
              <a:rPr lang="hr-HR" dirty="0"/>
              <a:t>WCAG 2.0 (</a:t>
            </a:r>
            <a:r>
              <a:rPr lang="hr-HR" i="1" dirty="0"/>
              <a:t>Web Content Accessibility Guidelines</a:t>
            </a:r>
            <a:r>
              <a:rPr lang="hr-HR" dirty="0" smtClean="0"/>
              <a:t>)</a:t>
            </a:r>
            <a:endParaRPr lang="ta-IN" dirty="0" smtClean="0"/>
          </a:p>
          <a:p>
            <a:pPr lvl="1">
              <a:lnSpc>
                <a:spcPct val="100000"/>
              </a:lnSpc>
            </a:pPr>
            <a:r>
              <a:rPr lang="hr-HR" dirty="0" smtClean="0"/>
              <a:t>W3C </a:t>
            </a:r>
            <a:r>
              <a:rPr lang="hr-HR" dirty="0"/>
              <a:t>(</a:t>
            </a:r>
            <a:r>
              <a:rPr lang="hr-HR" i="1" dirty="0"/>
              <a:t>World Wide Web Consortium</a:t>
            </a:r>
            <a:r>
              <a:rPr lang="hr-HR" dirty="0"/>
              <a:t>)</a:t>
            </a:r>
            <a:r>
              <a:rPr lang="en-US" dirty="0"/>
              <a:t> </a:t>
            </a:r>
            <a:endParaRPr lang="ta-IN" dirty="0" smtClean="0"/>
          </a:p>
          <a:p>
            <a:pPr>
              <a:lnSpc>
                <a:spcPct val="100000"/>
              </a:lnSpc>
            </a:pPr>
            <a:r>
              <a:rPr lang="ta-IN" dirty="0" smtClean="0">
                <a:latin typeface="Verdana"/>
                <a:cs typeface="Verdana"/>
              </a:rPr>
              <a:t>Alati za ispitivanje sjedišta prema smjernicama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latin typeface="Verdana"/>
                <a:cs typeface="Verdana"/>
              </a:rPr>
              <a:t>P</a:t>
            </a:r>
            <a:r>
              <a:rPr lang="ta-IN" dirty="0" smtClean="0">
                <a:latin typeface="Verdana"/>
                <a:cs typeface="Verdana"/>
              </a:rPr>
              <a:t>održanost smjernica</a:t>
            </a:r>
          </a:p>
          <a:p>
            <a:pPr lvl="1">
              <a:lnSpc>
                <a:spcPct val="100000"/>
              </a:lnSpc>
            </a:pPr>
            <a:r>
              <a:rPr lang="ta-IN" dirty="0" smtClean="0">
                <a:latin typeface="Verdana"/>
                <a:cs typeface="Verdana"/>
              </a:rPr>
              <a:t>ograničena upotreba (broj ispitivanih sjedišta)</a:t>
            </a:r>
          </a:p>
          <a:p>
            <a:pPr lvl="1">
              <a:lnSpc>
                <a:spcPct val="100000"/>
              </a:lnSpc>
            </a:pPr>
            <a:r>
              <a:rPr lang="ta-IN" dirty="0" smtClean="0">
                <a:latin typeface="Verdana"/>
                <a:cs typeface="Verdana"/>
              </a:rPr>
              <a:t> </a:t>
            </a:r>
            <a:r>
              <a:rPr lang="ta-IN" i="1" dirty="0" smtClean="0">
                <a:latin typeface="Verdana"/>
                <a:cs typeface="Verdana"/>
              </a:rPr>
              <a:t>on-line </a:t>
            </a:r>
            <a:r>
              <a:rPr lang="ta-IN" dirty="0" smtClean="0">
                <a:latin typeface="Verdana"/>
                <a:cs typeface="Verdana"/>
              </a:rPr>
              <a:t>ili samostalne aplikacije, skriptni?</a:t>
            </a:r>
            <a:endParaRPr lang="ta-IN" i="1" dirty="0" smtClean="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lang="hr-HR" dirty="0" smtClean="0">
              <a:latin typeface="Verdana"/>
              <a:cs typeface="Verdana"/>
            </a:endParaRPr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 flipH="1">
            <a:off x="157163" y="6400800"/>
            <a:ext cx="9428162" cy="1588"/>
          </a:xfrm>
          <a:prstGeom prst="line">
            <a:avLst/>
          </a:prstGeom>
          <a:noFill/>
          <a:ln w="28440">
            <a:solidFill>
              <a:srgbClr val="5F5F5F"/>
            </a:solidFill>
            <a:miter lim="800000"/>
            <a:headEnd/>
            <a:tailEnd/>
          </a:ln>
          <a:effectLst>
            <a:outerShdw dist="85328" dir="1593903" algn="ctr" rotWithShape="0">
              <a:srgbClr val="D70505"/>
            </a:outerShdw>
          </a:effectLst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40491"/>
            <a:ext cx="8524875" cy="687368"/>
          </a:xfrm>
        </p:spPr>
        <p:txBody>
          <a:bodyPr>
            <a:spAutoFit/>
          </a:bodyPr>
          <a:lstStyle/>
          <a:p>
            <a:pPr marL="342900" indent="-342900" defTabSz="914400">
              <a:lnSpc>
                <a:spcPct val="125000"/>
              </a:lnSpc>
            </a:pPr>
            <a:r>
              <a:rPr lang="ta-IN" dirty="0" smtClean="0"/>
              <a:t>Ideja</a:t>
            </a:r>
            <a:endParaRPr lang="en-US" dirty="0" smtClean="0"/>
          </a:p>
        </p:txBody>
      </p:sp>
      <p:sp>
        <p:nvSpPr>
          <p:cNvPr id="6147" name="Rectangle 5"/>
          <p:cNvSpPr>
            <a:spLocks noGrp="1" noChangeArrowheads="1"/>
          </p:cNvSpPr>
          <p:nvPr>
            <p:ph idx="1"/>
          </p:nvPr>
        </p:nvSpPr>
        <p:spPr>
          <a:xfrm>
            <a:off x="452438" y="1196752"/>
            <a:ext cx="8909050" cy="50405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ta-IN" dirty="0" smtClean="0">
                <a:latin typeface="Verdana"/>
                <a:cs typeface="Verdana"/>
              </a:rPr>
              <a:t>Katalog www.hr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latin typeface="Verdana"/>
                <a:cs typeface="Verdana"/>
              </a:rPr>
              <a:t>R</a:t>
            </a:r>
            <a:r>
              <a:rPr lang="ta-IN" dirty="0" smtClean="0">
                <a:latin typeface="Verdana"/>
                <a:cs typeface="Verdana"/>
              </a:rPr>
              <a:t>azličita sjedišta</a:t>
            </a:r>
            <a:endParaRPr lang="ta-IN" dirty="0">
              <a:latin typeface="Verdana"/>
              <a:cs typeface="Verdana"/>
            </a:endParaRPr>
          </a:p>
          <a:p>
            <a:pPr lvl="2">
              <a:lnSpc>
                <a:spcPct val="100000"/>
              </a:lnSpc>
            </a:pPr>
            <a:r>
              <a:rPr lang="ta-IN" dirty="0" smtClean="0">
                <a:latin typeface="Verdana"/>
                <a:cs typeface="Verdana"/>
              </a:rPr>
              <a:t>teme, djelatnosti, tehnologije, sadržaji, formati</a:t>
            </a:r>
          </a:p>
          <a:p>
            <a:pPr lvl="1">
              <a:lnSpc>
                <a:spcPct val="100000"/>
              </a:lnSpc>
            </a:pPr>
            <a:r>
              <a:rPr lang="ta-IN" dirty="0" smtClean="0">
                <a:latin typeface="Verdana"/>
                <a:cs typeface="Verdana"/>
              </a:rPr>
              <a:t>Reprezentativan uzorak hrvatskih sjedišta weba</a:t>
            </a:r>
          </a:p>
          <a:p>
            <a:pPr lvl="2">
              <a:lnSpc>
                <a:spcPct val="100000"/>
              </a:lnSpc>
            </a:pPr>
            <a:r>
              <a:rPr lang="ta-IN" dirty="0" smtClean="0">
                <a:latin typeface="Verdana"/>
                <a:cs typeface="Verdana"/>
              </a:rPr>
              <a:t>dobar uzorak </a:t>
            </a:r>
            <a:r>
              <a:rPr lang="ta-IN" dirty="0" smtClean="0">
                <a:latin typeface="Verdana"/>
                <a:cs typeface="Verdana"/>
              </a:rPr>
              <a:t>za analizu sukladnosti sa smjernicama </a:t>
            </a:r>
          </a:p>
          <a:p>
            <a:pPr>
              <a:lnSpc>
                <a:spcPct val="100000"/>
              </a:lnSpc>
            </a:pPr>
            <a:r>
              <a:rPr lang="ta-IN" dirty="0" smtClean="0">
                <a:latin typeface="Verdana"/>
                <a:cs typeface="Verdana"/>
              </a:rPr>
              <a:t>Postupak analize:</a:t>
            </a:r>
          </a:p>
          <a:p>
            <a:pPr lvl="1">
              <a:lnSpc>
                <a:spcPct val="100000"/>
              </a:lnSpc>
            </a:pPr>
            <a:r>
              <a:rPr lang="ta-IN" dirty="0" smtClean="0">
                <a:latin typeface="Verdana"/>
                <a:cs typeface="Verdana"/>
              </a:rPr>
              <a:t>Odabrati 1000 najposjećenijih sjedišta</a:t>
            </a:r>
          </a:p>
          <a:p>
            <a:pPr lvl="1">
              <a:lnSpc>
                <a:spcPct val="100000"/>
              </a:lnSpc>
            </a:pPr>
            <a:r>
              <a:rPr lang="ta-IN" dirty="0" smtClean="0">
                <a:latin typeface="Verdana"/>
                <a:cs typeface="Verdana"/>
              </a:rPr>
              <a:t>Implementirati automatsku provjeru smjernica pomoću postojećih </a:t>
            </a:r>
            <a:r>
              <a:rPr lang="ta-IN" i="1" dirty="0" smtClean="0">
                <a:latin typeface="Verdana"/>
                <a:cs typeface="Verdana"/>
              </a:rPr>
              <a:t>on-line </a:t>
            </a:r>
            <a:r>
              <a:rPr lang="ta-IN" dirty="0" smtClean="0">
                <a:latin typeface="Verdana"/>
                <a:cs typeface="Verdana"/>
              </a:rPr>
              <a:t>alata</a:t>
            </a:r>
          </a:p>
          <a:p>
            <a:pPr>
              <a:lnSpc>
                <a:spcPct val="100000"/>
              </a:lnSpc>
            </a:pPr>
            <a:r>
              <a:rPr lang="ta-IN" dirty="0" smtClean="0">
                <a:latin typeface="Verdana"/>
                <a:cs typeface="Verdana"/>
              </a:rPr>
              <a:t>Cilj: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latin typeface="Verdana"/>
                <a:cs typeface="Verdana"/>
              </a:rPr>
              <a:t>P</a:t>
            </a:r>
            <a:r>
              <a:rPr lang="ta-IN" dirty="0" smtClean="0">
                <a:latin typeface="Verdana"/>
                <a:cs typeface="Verdana"/>
              </a:rPr>
              <a:t>okušati procijeniti prosječnu sukladnost sa smjernicama na sjedištima u Republici Hrvatskoj</a:t>
            </a:r>
            <a:endParaRPr lang="ta-IN" dirty="0" smtClean="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lang="ta-IN" dirty="0" smtClean="0">
              <a:latin typeface="Verdana"/>
              <a:cs typeface="Verdana"/>
            </a:endParaRPr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 flipH="1">
            <a:off x="157163" y="6400800"/>
            <a:ext cx="9428162" cy="1588"/>
          </a:xfrm>
          <a:prstGeom prst="line">
            <a:avLst/>
          </a:prstGeom>
          <a:noFill/>
          <a:ln w="28440">
            <a:solidFill>
              <a:srgbClr val="5F5F5F"/>
            </a:solidFill>
            <a:miter lim="800000"/>
            <a:headEnd/>
            <a:tailEnd/>
          </a:ln>
          <a:effectLst>
            <a:outerShdw dist="85328" dir="1593903" algn="ctr" rotWithShape="0">
              <a:srgbClr val="D70505"/>
            </a:outerShdw>
          </a:effectLst>
        </p:spPr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404772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40491"/>
            <a:ext cx="8524875" cy="687368"/>
          </a:xfrm>
        </p:spPr>
        <p:txBody>
          <a:bodyPr>
            <a:spAutoFit/>
          </a:bodyPr>
          <a:lstStyle/>
          <a:p>
            <a:pPr marL="342900" indent="-342900" defTabSz="914400">
              <a:lnSpc>
                <a:spcPct val="125000"/>
              </a:lnSpc>
            </a:pPr>
            <a:r>
              <a:rPr lang="ta-IN" dirty="0" smtClean="0"/>
              <a:t>A</a:t>
            </a:r>
            <a:r>
              <a:rPr lang="en-US" dirty="0" smtClean="0"/>
              <a:t>r</a:t>
            </a:r>
            <a:r>
              <a:rPr lang="ta-IN" dirty="0" smtClean="0"/>
              <a:t>hitektura sustava</a:t>
            </a:r>
            <a:endParaRPr lang="en-US" dirty="0" smtClean="0"/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 flipH="1">
            <a:off x="157163" y="6400800"/>
            <a:ext cx="9428162" cy="1588"/>
          </a:xfrm>
          <a:prstGeom prst="line">
            <a:avLst/>
          </a:prstGeom>
          <a:noFill/>
          <a:ln w="28440">
            <a:solidFill>
              <a:srgbClr val="5F5F5F"/>
            </a:solidFill>
            <a:miter lim="800000"/>
            <a:headEnd/>
            <a:tailEnd/>
          </a:ln>
          <a:effectLst>
            <a:outerShdw dist="85328" dir="1593903" algn="ctr" rotWithShape="0">
              <a:srgbClr val="D70505"/>
            </a:outerShdw>
          </a:effectLst>
        </p:spPr>
        <p:txBody>
          <a:bodyPr/>
          <a:lstStyle/>
          <a:p>
            <a:endParaRPr lang="hr-HR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3554" y="1052736"/>
            <a:ext cx="4191000" cy="3555876"/>
          </a:xfrm>
          <a:prstGeom prst="rect">
            <a:avLst/>
          </a:prstGeom>
        </p:spPr>
      </p:pic>
      <p:sp>
        <p:nvSpPr>
          <p:cNvPr id="15" name="Rectangle 5"/>
          <p:cNvSpPr>
            <a:spLocks noGrp="1" noChangeArrowheads="1"/>
          </p:cNvSpPr>
          <p:nvPr>
            <p:ph idx="1"/>
          </p:nvPr>
        </p:nvSpPr>
        <p:spPr>
          <a:xfrm>
            <a:off x="417290" y="4653136"/>
            <a:ext cx="8909050" cy="13681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ta-IN" dirty="0" smtClean="0">
                <a:latin typeface="Verdana"/>
                <a:cs typeface="Verdana"/>
              </a:rPr>
              <a:t>Odabran </a:t>
            </a:r>
            <a:r>
              <a:rPr lang="ta-IN" i="1" dirty="0" smtClean="0">
                <a:latin typeface="Verdana"/>
                <a:cs typeface="Verdana"/>
              </a:rPr>
              <a:t>on-line </a:t>
            </a:r>
            <a:r>
              <a:rPr lang="ta-IN" dirty="0" smtClean="0">
                <a:latin typeface="Verdana"/>
                <a:cs typeface="Verdana"/>
              </a:rPr>
              <a:t>alat A</a:t>
            </a:r>
            <a:r>
              <a:rPr lang="en-US" dirty="0" smtClean="0">
                <a:latin typeface="Verdana"/>
                <a:cs typeface="Verdana"/>
              </a:rPr>
              <a:t>c</a:t>
            </a:r>
            <a:r>
              <a:rPr lang="ta-IN" dirty="0" smtClean="0">
                <a:latin typeface="Verdana"/>
                <a:cs typeface="Verdana"/>
              </a:rPr>
              <a:t>hecker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latin typeface="Verdana"/>
                <a:cs typeface="Verdana"/>
              </a:rPr>
              <a:t>S</a:t>
            </a:r>
            <a:r>
              <a:rPr lang="ta-IN" dirty="0" smtClean="0">
                <a:latin typeface="Verdana"/>
                <a:cs typeface="Verdana"/>
              </a:rPr>
              <a:t>ukladan smjernicama WCAG 2.0</a:t>
            </a:r>
            <a:endParaRPr lang="ta-IN" dirty="0" smtClean="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</a:pPr>
            <a:r>
              <a:rPr lang="en-US" dirty="0" smtClean="0">
                <a:latin typeface="Verdana"/>
                <a:cs typeface="Verdana"/>
              </a:rPr>
              <a:t>P</a:t>
            </a:r>
            <a:r>
              <a:rPr lang="ta-IN" dirty="0" smtClean="0">
                <a:latin typeface="Verdana"/>
                <a:cs typeface="Verdana"/>
              </a:rPr>
              <a:t>oziv alata za svako sjedište iz kataloga</a:t>
            </a:r>
          </a:p>
          <a:p>
            <a:pPr lvl="2">
              <a:lnSpc>
                <a:spcPct val="100000"/>
              </a:lnSpc>
            </a:pPr>
            <a:r>
              <a:rPr lang="en-US" dirty="0" smtClean="0">
                <a:latin typeface="Verdana"/>
                <a:cs typeface="Verdana"/>
              </a:rPr>
              <a:t>V</a:t>
            </a:r>
            <a:r>
              <a:rPr lang="ta-IN" dirty="0" smtClean="0">
                <a:latin typeface="Verdana"/>
                <a:cs typeface="Verdana"/>
              </a:rPr>
              <a:t>remenski zahtjevno</a:t>
            </a:r>
          </a:p>
          <a:p>
            <a:pPr>
              <a:lnSpc>
                <a:spcPct val="100000"/>
              </a:lnSpc>
            </a:pPr>
            <a:endParaRPr lang="ta-IN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lang="ta-IN" dirty="0" smtClean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807502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40491"/>
            <a:ext cx="8524875" cy="687368"/>
          </a:xfrm>
        </p:spPr>
        <p:txBody>
          <a:bodyPr>
            <a:spAutoFit/>
          </a:bodyPr>
          <a:lstStyle/>
          <a:p>
            <a:pPr marL="342900" indent="-342900" defTabSz="914400">
              <a:lnSpc>
                <a:spcPct val="125000"/>
              </a:lnSpc>
            </a:pPr>
            <a:r>
              <a:rPr lang="ta-IN" dirty="0" smtClean="0"/>
              <a:t>Izvedba</a:t>
            </a:r>
            <a:endParaRPr lang="en-US" dirty="0" smtClean="0"/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 flipH="1">
            <a:off x="157163" y="6400800"/>
            <a:ext cx="9428162" cy="1588"/>
          </a:xfrm>
          <a:prstGeom prst="line">
            <a:avLst/>
          </a:prstGeom>
          <a:noFill/>
          <a:ln w="28440">
            <a:solidFill>
              <a:srgbClr val="5F5F5F"/>
            </a:solidFill>
            <a:miter lim="800000"/>
            <a:headEnd/>
            <a:tailEnd/>
          </a:ln>
          <a:effectLst>
            <a:outerShdw dist="85328" dir="1593903" algn="ctr" rotWithShape="0">
              <a:srgbClr val="D70505"/>
            </a:outerShdw>
          </a:effectLst>
        </p:spPr>
        <p:txBody>
          <a:bodyPr/>
          <a:lstStyle/>
          <a:p>
            <a:endParaRPr lang="hr-HR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9538" y="1772816"/>
            <a:ext cx="4191000" cy="3771900"/>
          </a:xfrm>
          <a:prstGeom prst="rect">
            <a:avLst/>
          </a:prstGeom>
        </p:spPr>
      </p:pic>
      <p:sp>
        <p:nvSpPr>
          <p:cNvPr id="3" name="Up Arrow 2"/>
          <p:cNvSpPr/>
          <p:nvPr/>
        </p:nvSpPr>
        <p:spPr bwMode="auto">
          <a:xfrm rot="14040913">
            <a:off x="3431237" y="3166203"/>
            <a:ext cx="484632" cy="978408"/>
          </a:xfrm>
          <a:prstGeom prst="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6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33914" y="3284984"/>
            <a:ext cx="2007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a-IN" b="1" dirty="0" smtClean="0">
                <a:solidFill>
                  <a:srgbClr val="000000"/>
                </a:solidFill>
              </a:rPr>
              <a:t>Dohvat sjedišta 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" name="Up-Down Arrow 4"/>
          <p:cNvSpPr/>
          <p:nvPr/>
        </p:nvSpPr>
        <p:spPr bwMode="auto">
          <a:xfrm rot="18657779">
            <a:off x="5689552" y="3186518"/>
            <a:ext cx="484632" cy="1216152"/>
          </a:xfrm>
          <a:prstGeom prst="up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6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85442" y="2780928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a-IN" b="1" dirty="0" smtClean="0">
                <a:solidFill>
                  <a:srgbClr val="000000"/>
                </a:solidFill>
              </a:rPr>
              <a:t>Zahtjev za provjerom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3" name="Up Arrow 12"/>
          <p:cNvSpPr/>
          <p:nvPr/>
        </p:nvSpPr>
        <p:spPr bwMode="auto">
          <a:xfrm rot="3033907">
            <a:off x="3803072" y="4013755"/>
            <a:ext cx="484632" cy="978408"/>
          </a:xfrm>
          <a:prstGeom prst="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6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57650" y="4581128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a-IN" b="1" dirty="0" smtClean="0">
                <a:solidFill>
                  <a:srgbClr val="000000"/>
                </a:solidFill>
              </a:rPr>
              <a:t>XML odgovor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6" name="Up Arrow 15"/>
          <p:cNvSpPr/>
          <p:nvPr/>
        </p:nvSpPr>
        <p:spPr bwMode="auto">
          <a:xfrm>
            <a:off x="5025802" y="2492896"/>
            <a:ext cx="484632" cy="546360"/>
          </a:xfrm>
          <a:prstGeom prst="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6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29858" y="2204864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a-IN" b="1" dirty="0" smtClean="0">
                <a:solidFill>
                  <a:srgbClr val="000000"/>
                </a:solidFill>
              </a:rPr>
              <a:t>Pohrana u lokalnu bazu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6" name="Curved Right Arrow 5"/>
          <p:cNvSpPr/>
          <p:nvPr/>
        </p:nvSpPr>
        <p:spPr bwMode="auto">
          <a:xfrm rot="21105866">
            <a:off x="3699756" y="2902025"/>
            <a:ext cx="731520" cy="640558"/>
          </a:xfrm>
          <a:prstGeom prst="curved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6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49538" y="2420888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a-IN" b="1" dirty="0" smtClean="0">
                <a:solidFill>
                  <a:srgbClr val="000000"/>
                </a:solidFill>
              </a:rPr>
              <a:t>Analiza XMLa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2422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/>
      <p:bldP spid="4" grpId="1"/>
      <p:bldP spid="5" grpId="0" animBg="1"/>
      <p:bldP spid="5" grpId="1" animBg="1"/>
      <p:bldP spid="12" grpId="0"/>
      <p:bldP spid="12" grpId="1"/>
      <p:bldP spid="13" grpId="0" animBg="1"/>
      <p:bldP spid="13" grpId="1" animBg="1"/>
      <p:bldP spid="14" grpId="0"/>
      <p:bldP spid="14" grpId="1"/>
      <p:bldP spid="16" grpId="0" animBg="1"/>
      <p:bldP spid="17" grpId="0"/>
      <p:bldP spid="6" grpId="0" animBg="1"/>
      <p:bldP spid="6" grpId="1" animBg="1"/>
      <p:bldP spid="18" grpId="0"/>
      <p:bldP spid="1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40491"/>
            <a:ext cx="8524875" cy="687368"/>
          </a:xfrm>
        </p:spPr>
        <p:txBody>
          <a:bodyPr>
            <a:spAutoFit/>
          </a:bodyPr>
          <a:lstStyle/>
          <a:p>
            <a:pPr marL="342900" indent="-342900" defTabSz="914400">
              <a:lnSpc>
                <a:spcPct val="125000"/>
              </a:lnSpc>
            </a:pPr>
            <a:r>
              <a:rPr lang="ta-IN" dirty="0" smtClean="0"/>
              <a:t>Smjernice i ocjene WCAG 2.0</a:t>
            </a:r>
            <a:endParaRPr lang="en-US" dirty="0" smtClean="0"/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 flipH="1">
            <a:off x="157163" y="6400800"/>
            <a:ext cx="9428162" cy="1588"/>
          </a:xfrm>
          <a:prstGeom prst="line">
            <a:avLst/>
          </a:prstGeom>
          <a:noFill/>
          <a:ln w="28440">
            <a:solidFill>
              <a:srgbClr val="5F5F5F"/>
            </a:solidFill>
            <a:miter lim="800000"/>
            <a:headEnd/>
            <a:tailEnd/>
          </a:ln>
          <a:effectLst>
            <a:outerShdw dist="85328" dir="1593903" algn="ctr" rotWithShape="0">
              <a:srgbClr val="D70505"/>
            </a:outerShdw>
          </a:effectLst>
        </p:spPr>
        <p:txBody>
          <a:bodyPr/>
          <a:lstStyle/>
          <a:p>
            <a:endParaRPr lang="hr-HR"/>
          </a:p>
        </p:txBody>
      </p:sp>
      <p:sp>
        <p:nvSpPr>
          <p:cNvPr id="23" name="Rectangle 5"/>
          <p:cNvSpPr>
            <a:spLocks noGrp="1" noChangeArrowheads="1"/>
          </p:cNvSpPr>
          <p:nvPr>
            <p:ph idx="1"/>
          </p:nvPr>
        </p:nvSpPr>
        <p:spPr>
          <a:xfrm>
            <a:off x="452438" y="1196752"/>
            <a:ext cx="8909050" cy="4464496"/>
          </a:xfrm>
        </p:spPr>
        <p:txBody>
          <a:bodyPr/>
          <a:lstStyle/>
          <a:p>
            <a:r>
              <a:rPr lang="hr-HR" dirty="0" smtClean="0"/>
              <a:t>3 </a:t>
            </a:r>
            <a:r>
              <a:rPr lang="hr-HR" dirty="0"/>
              <a:t>razine </a:t>
            </a:r>
            <a:r>
              <a:rPr lang="ta-IN" dirty="0" smtClean="0"/>
              <a:t>smjernica </a:t>
            </a:r>
            <a:r>
              <a:rPr lang="hr-HR" dirty="0" smtClean="0"/>
              <a:t>prema prioritetu</a:t>
            </a:r>
            <a:r>
              <a:rPr lang="hr-HR" dirty="0"/>
              <a:t>:</a:t>
            </a:r>
            <a:endParaRPr lang="en-US" sz="2400" dirty="0"/>
          </a:p>
          <a:p>
            <a:pPr lvl="1"/>
            <a:r>
              <a:rPr lang="en-US" dirty="0" smtClean="0"/>
              <a:t>R</a:t>
            </a:r>
            <a:r>
              <a:rPr lang="hr-HR" dirty="0" smtClean="0"/>
              <a:t>azina A </a:t>
            </a:r>
            <a:r>
              <a:rPr lang="hr-HR" dirty="0"/>
              <a:t>:</a:t>
            </a:r>
            <a:endParaRPr lang="en-US" sz="2000" dirty="0"/>
          </a:p>
          <a:p>
            <a:pPr lvl="2"/>
            <a:r>
              <a:rPr lang="hr-HR" dirty="0"/>
              <a:t>pri izradi web sjedišta </a:t>
            </a:r>
            <a:r>
              <a:rPr lang="hr-HR" b="1" dirty="0"/>
              <a:t>obavezno</a:t>
            </a:r>
            <a:r>
              <a:rPr lang="hr-HR" dirty="0"/>
              <a:t> je implementirati smjernice razine 1 inače pristup web sjedištu neće biti moguć za osobe s posebnim potrebama.</a:t>
            </a:r>
            <a:endParaRPr lang="en-US" sz="1600" dirty="0"/>
          </a:p>
          <a:p>
            <a:pPr lvl="1"/>
            <a:r>
              <a:rPr lang="en-US" dirty="0" smtClean="0"/>
              <a:t>R</a:t>
            </a:r>
            <a:r>
              <a:rPr lang="hr-HR" dirty="0" smtClean="0"/>
              <a:t>azina AA </a:t>
            </a:r>
            <a:r>
              <a:rPr lang="hr-HR" dirty="0"/>
              <a:t>:</a:t>
            </a:r>
            <a:endParaRPr lang="en-US" sz="2000" dirty="0"/>
          </a:p>
          <a:p>
            <a:pPr lvl="2"/>
            <a:r>
              <a:rPr lang="hr-HR" dirty="0"/>
              <a:t>pri izradi web sjedišta </a:t>
            </a:r>
            <a:r>
              <a:rPr lang="hr-HR" b="1" dirty="0"/>
              <a:t>trebalo</a:t>
            </a:r>
            <a:r>
              <a:rPr lang="hr-HR" dirty="0"/>
              <a:t> bi implementirati smjernice razine 2 inače će pristup web sjedištu biti otežan za osobe s posebnim potrebama</a:t>
            </a:r>
            <a:endParaRPr lang="en-US" sz="1600" dirty="0"/>
          </a:p>
          <a:p>
            <a:pPr lvl="1"/>
            <a:r>
              <a:rPr lang="hr-HR" dirty="0"/>
              <a:t>razina 3 - AAA :</a:t>
            </a:r>
            <a:endParaRPr lang="en-US" sz="2000" dirty="0"/>
          </a:p>
          <a:p>
            <a:pPr lvl="2"/>
            <a:r>
              <a:rPr lang="hr-HR" dirty="0"/>
              <a:t>pri izradi web sjedišta </a:t>
            </a:r>
            <a:r>
              <a:rPr lang="hr-HR" b="1" dirty="0"/>
              <a:t>bilo bi dobro </a:t>
            </a:r>
            <a:r>
              <a:rPr lang="hr-HR" dirty="0"/>
              <a:t>implementirati smjernice razine 3 jer će se time olakšati pristup web sjedištu nekim skupinama osoba s posebnim potrebama</a:t>
            </a:r>
            <a:endParaRPr lang="en-US" sz="1600" dirty="0"/>
          </a:p>
          <a:p>
            <a:pPr>
              <a:lnSpc>
                <a:spcPct val="100000"/>
              </a:lnSpc>
            </a:pPr>
            <a:endParaRPr lang="ta-IN" dirty="0" smtClean="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</a:pPr>
            <a:endParaRPr lang="hr-HR" dirty="0" smtClean="0">
              <a:latin typeface="Verdana"/>
              <a:cs typeface="Verdana"/>
            </a:endParaRPr>
          </a:p>
          <a:p>
            <a:pPr marL="0" indent="0">
              <a:lnSpc>
                <a:spcPct val="100000"/>
              </a:lnSpc>
              <a:buNone/>
            </a:pPr>
            <a:endParaRPr lang="hr-HR" dirty="0" smtClean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3393612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40491"/>
            <a:ext cx="8524875" cy="687368"/>
          </a:xfrm>
        </p:spPr>
        <p:txBody>
          <a:bodyPr>
            <a:spAutoFit/>
          </a:bodyPr>
          <a:lstStyle/>
          <a:p>
            <a:pPr marL="342900" indent="-342900" defTabSz="914400">
              <a:lnSpc>
                <a:spcPct val="125000"/>
              </a:lnSpc>
            </a:pPr>
            <a:r>
              <a:rPr lang="ta-IN" dirty="0"/>
              <a:t>Smjernice i ocjene WCAG 2.0</a:t>
            </a:r>
            <a:endParaRPr lang="en-US" dirty="0" smtClean="0"/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 flipH="1">
            <a:off x="157163" y="6400800"/>
            <a:ext cx="9428162" cy="1588"/>
          </a:xfrm>
          <a:prstGeom prst="line">
            <a:avLst/>
          </a:prstGeom>
          <a:noFill/>
          <a:ln w="28440">
            <a:solidFill>
              <a:srgbClr val="5F5F5F"/>
            </a:solidFill>
            <a:miter lim="800000"/>
            <a:headEnd/>
            <a:tailEnd/>
          </a:ln>
          <a:effectLst>
            <a:outerShdw dist="85328" dir="1593903" algn="ctr" rotWithShape="0">
              <a:srgbClr val="D70505"/>
            </a:outerShdw>
          </a:effectLst>
        </p:spPr>
        <p:txBody>
          <a:bodyPr/>
          <a:lstStyle/>
          <a:p>
            <a:endParaRPr lang="hr-HR"/>
          </a:p>
        </p:txBody>
      </p:sp>
      <p:sp>
        <p:nvSpPr>
          <p:cNvPr id="23" name="Rectangle 5"/>
          <p:cNvSpPr>
            <a:spLocks noGrp="1" noChangeArrowheads="1"/>
          </p:cNvSpPr>
          <p:nvPr>
            <p:ph idx="1"/>
          </p:nvPr>
        </p:nvSpPr>
        <p:spPr>
          <a:xfrm>
            <a:off x="452438" y="1196752"/>
            <a:ext cx="8909050" cy="4464496"/>
          </a:xfrm>
        </p:spPr>
        <p:txBody>
          <a:bodyPr/>
          <a:lstStyle/>
          <a:p>
            <a:r>
              <a:rPr lang="hr-HR" dirty="0" smtClean="0"/>
              <a:t>3 </a:t>
            </a:r>
            <a:r>
              <a:rPr lang="hr-HR" dirty="0"/>
              <a:t>razine </a:t>
            </a:r>
            <a:r>
              <a:rPr lang="ta-IN" dirty="0" smtClean="0"/>
              <a:t>grešaka</a:t>
            </a:r>
            <a:r>
              <a:rPr lang="hr-HR" dirty="0" smtClean="0"/>
              <a:t>:</a:t>
            </a:r>
            <a:endParaRPr lang="en-US" sz="2400" dirty="0"/>
          </a:p>
          <a:p>
            <a:pPr lvl="1"/>
            <a:r>
              <a:rPr lang="hr-HR" b="1" dirty="0"/>
              <a:t>Greška (</a:t>
            </a:r>
            <a:r>
              <a:rPr lang="hr-HR" b="1" i="1" dirty="0"/>
              <a:t>Error</a:t>
            </a:r>
            <a:r>
              <a:rPr lang="hr-HR" b="1" dirty="0" smtClean="0"/>
              <a:t>)</a:t>
            </a:r>
            <a:endParaRPr lang="ta-IN" b="1" dirty="0" smtClean="0"/>
          </a:p>
          <a:p>
            <a:pPr lvl="2"/>
            <a:r>
              <a:rPr lang="hr-HR" dirty="0" smtClean="0"/>
              <a:t>uočeno </a:t>
            </a:r>
            <a:r>
              <a:rPr lang="hr-HR" dirty="0"/>
              <a:t>je odstupanje od smjernica što sigurno narušava pristupačnost web sjedišta za osobe s posebnim potrebama.</a:t>
            </a:r>
            <a:endParaRPr lang="en-US" sz="1600" dirty="0"/>
          </a:p>
          <a:p>
            <a:pPr lvl="1"/>
            <a:r>
              <a:rPr lang="hr-HR" b="1" dirty="0"/>
              <a:t>Vjerojatna greška (</a:t>
            </a:r>
            <a:r>
              <a:rPr lang="hr-HR" b="1" i="1" dirty="0"/>
              <a:t>Likely problem</a:t>
            </a:r>
            <a:r>
              <a:rPr lang="hr-HR" b="1" dirty="0" smtClean="0"/>
              <a:t>)</a:t>
            </a:r>
            <a:endParaRPr lang="ta-IN" b="1" dirty="0" smtClean="0"/>
          </a:p>
          <a:p>
            <a:pPr lvl="2"/>
            <a:r>
              <a:rPr lang="hr-HR" dirty="0" smtClean="0"/>
              <a:t>prilikom </a:t>
            </a:r>
            <a:r>
              <a:rPr lang="hr-HR" dirty="0"/>
              <a:t>provjere nije moguće zasigurno utvrditi radi li se o grešci, ali nema potpunog podudaranja sa smjernicama</a:t>
            </a:r>
            <a:r>
              <a:rPr lang="hr-HR" b="1" dirty="0"/>
              <a:t>.</a:t>
            </a:r>
            <a:endParaRPr lang="en-US" sz="1600" dirty="0"/>
          </a:p>
          <a:p>
            <a:pPr lvl="1"/>
            <a:r>
              <a:rPr lang="hr-HR" b="1" dirty="0"/>
              <a:t>Moguća greška (</a:t>
            </a:r>
            <a:r>
              <a:rPr lang="hr-HR" b="1" i="1" dirty="0"/>
              <a:t>Potential problem</a:t>
            </a:r>
            <a:r>
              <a:rPr lang="hr-HR" b="1" dirty="0" smtClean="0"/>
              <a:t>)</a:t>
            </a:r>
            <a:endParaRPr lang="ta-IN" b="1" dirty="0" smtClean="0"/>
          </a:p>
          <a:p>
            <a:pPr lvl="2"/>
            <a:r>
              <a:rPr lang="hr-HR" dirty="0" smtClean="0"/>
              <a:t>u </a:t>
            </a:r>
            <a:r>
              <a:rPr lang="hr-HR" dirty="0"/>
              <a:t>nekim slučajevima (pristup sa određenih uređaja, pri određenim uvjetima itd.) za neke skupine korisnika pronađeno rješenje bi moglo predstavljati problem.</a:t>
            </a:r>
            <a:endParaRPr lang="en-US" sz="1600" dirty="0"/>
          </a:p>
          <a:p>
            <a:pPr>
              <a:lnSpc>
                <a:spcPct val="100000"/>
              </a:lnSpc>
            </a:pPr>
            <a:endParaRPr lang="ta-IN" dirty="0" smtClean="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</a:pPr>
            <a:endParaRPr lang="hr-HR" dirty="0" smtClean="0">
              <a:latin typeface="Verdana"/>
              <a:cs typeface="Verdana"/>
            </a:endParaRPr>
          </a:p>
          <a:p>
            <a:pPr marL="0" indent="0">
              <a:lnSpc>
                <a:spcPct val="100000"/>
              </a:lnSpc>
              <a:buNone/>
            </a:pPr>
            <a:endParaRPr lang="hr-HR" dirty="0" smtClean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98913889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40491"/>
            <a:ext cx="8524875" cy="687368"/>
          </a:xfrm>
        </p:spPr>
        <p:txBody>
          <a:bodyPr>
            <a:spAutoFit/>
          </a:bodyPr>
          <a:lstStyle/>
          <a:p>
            <a:pPr marL="342900" indent="-342900" defTabSz="914400">
              <a:lnSpc>
                <a:spcPct val="125000"/>
              </a:lnSpc>
            </a:pPr>
            <a:r>
              <a:rPr lang="ta-IN" dirty="0"/>
              <a:t>Smjernice i ocjene WCAG 2.0</a:t>
            </a:r>
            <a:endParaRPr lang="en-US" dirty="0" smtClean="0"/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 flipH="1">
            <a:off x="157163" y="6400800"/>
            <a:ext cx="9428162" cy="1588"/>
          </a:xfrm>
          <a:prstGeom prst="line">
            <a:avLst/>
          </a:prstGeom>
          <a:noFill/>
          <a:ln w="28440">
            <a:solidFill>
              <a:srgbClr val="5F5F5F"/>
            </a:solidFill>
            <a:miter lim="800000"/>
            <a:headEnd/>
            <a:tailEnd/>
          </a:ln>
          <a:effectLst>
            <a:outerShdw dist="85328" dir="1593903" algn="ctr" rotWithShape="0">
              <a:srgbClr val="D70505"/>
            </a:outerShdw>
          </a:effectLst>
        </p:spPr>
        <p:txBody>
          <a:bodyPr/>
          <a:lstStyle/>
          <a:p>
            <a:endParaRPr lang="hr-HR"/>
          </a:p>
        </p:txBody>
      </p:sp>
      <p:sp>
        <p:nvSpPr>
          <p:cNvPr id="23" name="Rectangle 5"/>
          <p:cNvSpPr>
            <a:spLocks noGrp="1" noChangeArrowheads="1"/>
          </p:cNvSpPr>
          <p:nvPr>
            <p:ph idx="1"/>
          </p:nvPr>
        </p:nvSpPr>
        <p:spPr>
          <a:xfrm>
            <a:off x="452438" y="1196752"/>
            <a:ext cx="8909050" cy="4464496"/>
          </a:xfrm>
        </p:spPr>
        <p:txBody>
          <a:bodyPr/>
          <a:lstStyle/>
          <a:p>
            <a:r>
              <a:rPr lang="hr-HR" dirty="0" smtClean="0"/>
              <a:t>3 </a:t>
            </a:r>
            <a:r>
              <a:rPr lang="hr-HR" dirty="0"/>
              <a:t>razine </a:t>
            </a:r>
            <a:r>
              <a:rPr lang="ta-IN" dirty="0" smtClean="0"/>
              <a:t>ocjena</a:t>
            </a:r>
            <a:r>
              <a:rPr lang="hr-HR" dirty="0" smtClean="0"/>
              <a:t>:</a:t>
            </a:r>
            <a:endParaRPr lang="en-US" sz="2400" dirty="0"/>
          </a:p>
          <a:p>
            <a:pPr lvl="1"/>
            <a:r>
              <a:rPr lang="hr-HR" b="1" dirty="0"/>
              <a:t>Zadovoljavajuće (</a:t>
            </a:r>
            <a:r>
              <a:rPr lang="hr-HR" b="1" i="1" dirty="0"/>
              <a:t>Pass</a:t>
            </a:r>
            <a:r>
              <a:rPr lang="hr-HR" b="1" dirty="0" smtClean="0"/>
              <a:t>)</a:t>
            </a:r>
            <a:endParaRPr lang="ta-IN" b="1" dirty="0" smtClean="0"/>
          </a:p>
          <a:p>
            <a:pPr lvl="2"/>
            <a:r>
              <a:rPr lang="hr-HR" dirty="0" smtClean="0"/>
              <a:t>web </a:t>
            </a:r>
            <a:r>
              <a:rPr lang="hr-HR" dirty="0"/>
              <a:t>sjedište zadovoljava sve propisane smjernice, nije pronađena niti jedna greška, vjerojatna greška niti moguća greška</a:t>
            </a:r>
            <a:endParaRPr lang="en-US" sz="1600" dirty="0"/>
          </a:p>
          <a:p>
            <a:pPr lvl="1"/>
            <a:r>
              <a:rPr lang="hr-HR" b="1" dirty="0"/>
              <a:t>Uvjetno zadovoljavajuće (</a:t>
            </a:r>
            <a:r>
              <a:rPr lang="hr-HR" b="1" i="1" dirty="0"/>
              <a:t>Conditionaly pass</a:t>
            </a:r>
            <a:r>
              <a:rPr lang="hr-HR" b="1" dirty="0" smtClean="0"/>
              <a:t>)</a:t>
            </a:r>
            <a:endParaRPr lang="ta-IN" b="1" dirty="0" smtClean="0"/>
          </a:p>
          <a:p>
            <a:pPr lvl="2"/>
            <a:r>
              <a:rPr lang="hr-HR" dirty="0" smtClean="0"/>
              <a:t>web </a:t>
            </a:r>
            <a:r>
              <a:rPr lang="hr-HR" dirty="0"/>
              <a:t>sjedište donekle zadovoljava propisane smjernice. Nisu pronađene greške niti vjerojatne greške, ali postoje moguće greške.</a:t>
            </a:r>
            <a:endParaRPr lang="en-US" sz="1600" dirty="0"/>
          </a:p>
          <a:p>
            <a:pPr lvl="1"/>
            <a:r>
              <a:rPr lang="hr-HR" b="1" dirty="0"/>
              <a:t>Nezadovoljavajuće (</a:t>
            </a:r>
            <a:r>
              <a:rPr lang="hr-HR" b="1" i="1" dirty="0"/>
              <a:t>Fail</a:t>
            </a:r>
            <a:r>
              <a:rPr lang="hr-HR" b="1" dirty="0" smtClean="0"/>
              <a:t>)</a:t>
            </a:r>
            <a:endParaRPr lang="ta-IN" b="1" dirty="0" smtClean="0"/>
          </a:p>
          <a:p>
            <a:pPr lvl="2"/>
            <a:r>
              <a:rPr lang="hr-HR" dirty="0" smtClean="0"/>
              <a:t>web </a:t>
            </a:r>
            <a:r>
              <a:rPr lang="hr-HR" dirty="0"/>
              <a:t>sjedište ne zadovoljava propisane smjernice. Pronađene su greške ili vjerojatne greške.</a:t>
            </a:r>
            <a:endParaRPr lang="en-US" sz="1600" dirty="0"/>
          </a:p>
          <a:p>
            <a:pPr>
              <a:lnSpc>
                <a:spcPct val="100000"/>
              </a:lnSpc>
            </a:pPr>
            <a:endParaRPr lang="ta-IN" dirty="0" smtClean="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</a:pPr>
            <a:endParaRPr lang="hr-HR" dirty="0" smtClean="0">
              <a:latin typeface="Verdana"/>
              <a:cs typeface="Verdana"/>
            </a:endParaRPr>
          </a:p>
          <a:p>
            <a:pPr marL="0" indent="0">
              <a:lnSpc>
                <a:spcPct val="100000"/>
              </a:lnSpc>
              <a:buNone/>
            </a:pPr>
            <a:endParaRPr lang="hr-HR" dirty="0" smtClean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0930952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6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6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8788</TotalTime>
  <Words>609</Words>
  <Application>Microsoft Macintosh PowerPoint</Application>
  <PresentationFormat>Custom</PresentationFormat>
  <Paragraphs>126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Default Design</vt:lpstr>
      <vt:lpstr>Word.Picture.8</vt:lpstr>
      <vt:lpstr>Microsoft Word Document</vt:lpstr>
      <vt:lpstr>Analiza pristupačnosti odabranih sjedišta weba kataloga WWW.HR</vt:lpstr>
      <vt:lpstr>Katalog WWW.HR</vt:lpstr>
      <vt:lpstr>E-inkluzija</vt:lpstr>
      <vt:lpstr>Ideja</vt:lpstr>
      <vt:lpstr>Arhitektura sustava</vt:lpstr>
      <vt:lpstr>Izvedba</vt:lpstr>
      <vt:lpstr>Smjernice i ocjene WCAG 2.0</vt:lpstr>
      <vt:lpstr>Smjernice i ocjene WCAG 2.0</vt:lpstr>
      <vt:lpstr>Smjernice i ocjene WCAG 2.0</vt:lpstr>
      <vt:lpstr>Rezultati – broj sjedišta</vt:lpstr>
      <vt:lpstr>Rezultati po razinama </vt:lpstr>
      <vt:lpstr>Zaključak i nastavak istraživanja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Tomislav Grgić</dc:creator>
  <cp:lastModifiedBy>Marin Vukovic</cp:lastModifiedBy>
  <cp:revision>774</cp:revision>
  <dcterms:modified xsi:type="dcterms:W3CDTF">2012-10-22T14:38:39Z</dcterms:modified>
</cp:coreProperties>
</file>