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80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DEFF6-4E26-4469-B28F-CB88E4702602}" type="datetimeFigureOut">
              <a:rPr lang="sr-Latn-CS" smtClean="0"/>
              <a:pPr/>
              <a:t>22.10.2012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65F2D-454B-4CF7-938D-8DCF447CED7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F2D-454B-4CF7-938D-8DCF447CED7B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F2D-454B-4CF7-938D-8DCF447CED7B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F2D-454B-4CF7-938D-8DCF447CED7B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F2D-454B-4CF7-938D-8DCF447CED7B}" type="slidenum">
              <a:rPr lang="hr-HR" smtClean="0"/>
              <a:pPr/>
              <a:t>4</a:t>
            </a:fld>
            <a:endParaRPr lang="hr-H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5F2D-454B-4CF7-938D-8DCF447CED7B}" type="slidenum">
              <a:rPr lang="hr-HR" smtClean="0"/>
              <a:pPr/>
              <a:t>7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6B19B6-A6D0-4C15-9CED-54432EDDDC96}" type="datetime1">
              <a:rPr lang="sr-Latn-CS" smtClean="0"/>
              <a:pPr/>
              <a:t>22.10.2012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hr-HR" smtClean="0"/>
              <a:t>Prikazani rezultati nastali su u okviru programa TEST - tehnologijski istraživačko-razvojni projekti uz potporu Hrvatskog instituta za tehnologiju</a:t>
            </a:r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55D7F4-DBD8-467B-A6B8-F1165EB981C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1C5471-FC98-4683-8260-538D11AB1BC2}" type="datetime1">
              <a:rPr lang="sr-Latn-CS" smtClean="0"/>
              <a:pPr/>
              <a:t>22.10.2012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Prikazani rezultati nastali su u okviru programa TEST - tehnologijski istraživačko-razvojni projekti uz potporu Hrvatskog instituta za tehnologiju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5D7F4-DBD8-467B-A6B8-F1165EB981C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583E43-8A2D-4760-AE00-E5E8EDF7C7D5}" type="datetime1">
              <a:rPr lang="sr-Latn-CS" smtClean="0"/>
              <a:pPr/>
              <a:t>22.10.2012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Prikazani rezultati nastali su u okviru programa TEST - tehnologijski istraživačko-razvojni projekti uz potporu Hrvatskog instituta za tehnologiju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5D7F4-DBD8-467B-A6B8-F1165EB981C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F2681F-B35B-4727-A3B4-631941274FA8}" type="datetime1">
              <a:rPr lang="sr-Latn-CS" smtClean="0"/>
              <a:pPr/>
              <a:t>22.10.2012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Prikazani rezultati nastali su u okviru programa TEST - tehnologijski istraživačko-razvojni projekti uz potporu Hrvatskog instituta za tehnologiju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5D7F4-DBD8-467B-A6B8-F1165EB981C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3B10AF-0D1E-40D9-83E6-C9E9725A6EA7}" type="datetime1">
              <a:rPr lang="sr-Latn-CS" smtClean="0"/>
              <a:pPr/>
              <a:t>22.10.2012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Prikazani rezultati nastali su u okviru programa TEST - tehnologijski istraživačko-razvojni projekti uz potporu Hrvatskog instituta za tehnologiju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5D7F4-DBD8-467B-A6B8-F1165EB981C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B574C-A30E-47C6-BF96-600131F67930}" type="datetime1">
              <a:rPr lang="sr-Latn-CS" smtClean="0"/>
              <a:pPr/>
              <a:t>22.10.2012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Prikazani rezultati nastali su u okviru programa TEST - tehnologijski istraživačko-razvojni projekti uz potporu Hrvatskog instituta za tehnologiju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5D7F4-DBD8-467B-A6B8-F1165EB981C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9A867E-E6FA-4739-8A79-19C1019401C4}" type="datetime1">
              <a:rPr lang="sr-Latn-CS" smtClean="0"/>
              <a:pPr/>
              <a:t>22.10.2012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Prikazani rezultati nastali su u okviru programa TEST - tehnologijski istraživačko-razvojni projekti uz potporu Hrvatskog instituta za tehnologiju</a:t>
            </a: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5D7F4-DBD8-467B-A6B8-F1165EB981C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302ED1-17ED-4EF4-9D37-1AC7B2FA7490}" type="datetime1">
              <a:rPr lang="sr-Latn-CS" smtClean="0"/>
              <a:pPr/>
              <a:t>22.10.2012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Prikazani rezultati nastali su u okviru programa TEST - tehnologijski istraživačko-razvojni projekti uz potporu Hrvatskog instituta za tehnologiju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5D7F4-DBD8-467B-A6B8-F1165EB981C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2505A-BEA1-4181-8AC0-3C2A287C5804}" type="datetime1">
              <a:rPr lang="sr-Latn-CS" smtClean="0"/>
              <a:pPr/>
              <a:t>22.10.2012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Prikazani rezultati nastali su u okviru programa TEST - tehnologijski istraživačko-razvojni projekti uz potporu Hrvatskog instituta za tehnologiju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5D7F4-DBD8-467B-A6B8-F1165EB981C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75D1504-94F9-4F27-BDC6-B76FD779DF16}" type="datetime1">
              <a:rPr lang="sr-Latn-CS" smtClean="0"/>
              <a:pPr/>
              <a:t>22.10.2012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Prikazani rezultati nastali su u okviru programa TEST - tehnologijski istraživačko-razvojni projekti uz potporu Hrvatskog instituta za tehnologiju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5D7F4-DBD8-467B-A6B8-F1165EB981C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82987C-AF15-4930-8CBB-3EA8A4EFA1CB}" type="datetime1">
              <a:rPr lang="sr-Latn-CS" smtClean="0"/>
              <a:pPr/>
              <a:t>22.10.2012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hr-HR" smtClean="0"/>
              <a:t>Prikazani rezultati nastali su u okviru programa TEST - tehnologijski istraživačko-razvojni projekti uz potporu Hrvatskog instituta za tehnologiju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55D7F4-DBD8-467B-A6B8-F1165EB981C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AEE3EFE-503B-4B81-86DA-F06DD3482819}" type="datetime1">
              <a:rPr lang="sr-Latn-CS" smtClean="0"/>
              <a:pPr/>
              <a:t>22.10.2012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hr-HR" smtClean="0"/>
              <a:t>Prikazani rezultati nastali su u okviru programa TEST - tehnologijski istraživačko-razvojni projekti uz potporu Hrvatskog instituta za tehnologiju</a:t>
            </a:r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55D7F4-DBD8-467B-A6B8-F1165EB981C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6" y="500042"/>
            <a:ext cx="8929718" cy="1829761"/>
          </a:xfrm>
        </p:spPr>
        <p:txBody>
          <a:bodyPr/>
          <a:lstStyle/>
          <a:p>
            <a:r>
              <a:rPr lang="hr-HR" dirty="0" smtClean="0"/>
              <a:t>Nenativne mobilne aplikacije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3658056"/>
            <a:ext cx="8358246" cy="119970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hr-HR" dirty="0" smtClean="0"/>
              <a:t>Slaven Sarić</a:t>
            </a:r>
          </a:p>
          <a:p>
            <a:pPr algn="l"/>
            <a:r>
              <a:rPr lang="hr-HR" dirty="0" smtClean="0"/>
              <a:t>Visoka poslovna škola za informatički menadžment Dugopolje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lika1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25998" y="1046178"/>
            <a:ext cx="3017308" cy="4525962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868346"/>
          </a:xfrm>
        </p:spPr>
        <p:txBody>
          <a:bodyPr/>
          <a:lstStyle/>
          <a:p>
            <a:r>
              <a:rPr lang="hr-HR" dirty="0" smtClean="0"/>
              <a:t>Postavke aplikacije</a:t>
            </a:r>
            <a:endParaRPr lang="hr-H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99"/>
            <a:ext cx="9144000" cy="365125"/>
          </a:xfrm>
        </p:spPr>
        <p:txBody>
          <a:bodyPr/>
          <a:lstStyle/>
          <a:p>
            <a:r>
              <a:rPr lang="hr-HR" dirty="0" smtClean="0"/>
              <a:t>Prikazani rezultati nastali su u okviru programa TEST-Tehnologijski istraživačko-razvojni projekti, uz potporu Hrvatskog instituta za tehnologiju</a:t>
            </a:r>
            <a:endParaRPr lang="hr-HR" dirty="0"/>
          </a:p>
        </p:txBody>
      </p:sp>
      <p:sp>
        <p:nvSpPr>
          <p:cNvPr id="7" name="TextBox 6"/>
          <p:cNvSpPr txBox="1"/>
          <p:nvPr/>
        </p:nvSpPr>
        <p:spPr>
          <a:xfrm>
            <a:off x="4429124" y="1142984"/>
            <a:ext cx="39290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Postavke aplikacije koje se definiraju na razini korisnika i korisnik ih sam definira, spremaju se kao HTML5 objekt </a:t>
            </a:r>
            <a:r>
              <a:rPr lang="hr-HR" b="1" dirty="0" smtClean="0"/>
              <a:t>localStorage</a:t>
            </a:r>
            <a:r>
              <a:rPr lang="hr-HR" dirty="0" smtClean="0"/>
              <a:t>, dakle spremaju se na klijentu, a ne na serveru.</a:t>
            </a:r>
            <a:endParaRPr lang="hr-HR" dirty="0"/>
          </a:p>
        </p:txBody>
      </p:sp>
      <p:sp>
        <p:nvSpPr>
          <p:cNvPr id="8" name="TextBox 7"/>
          <p:cNvSpPr txBox="1"/>
          <p:nvPr/>
        </p:nvSpPr>
        <p:spPr>
          <a:xfrm>
            <a:off x="4429124" y="3143248"/>
            <a:ext cx="41434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Sprema se zaglavlje računa i (eventualni) tekst koji se ispisuje na kraju računa.</a:t>
            </a:r>
          </a:p>
          <a:p>
            <a:r>
              <a:rPr lang="hr-HR" dirty="0" smtClean="0"/>
              <a:t>Checkbox omogućava da korisnik sam definira hoće li ga program pitati svaki put za potvrdu prije tiskanja računa.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572164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/>
              <a:t>Cilj treba biti da aplikacija što više sliči nativnoj aplikaciji, a jedna od funkcionalnosti koja nedostaje nenativnom rješenju je pomak prstom.</a:t>
            </a:r>
          </a:p>
          <a:p>
            <a:r>
              <a:rPr lang="hr-HR" dirty="0" smtClean="0"/>
              <a:t>Iako se na prethodni ekran može doći s ugrađenom funkcionalnošću web pretraživača (tipka Back) korisnici su navikli vraćati se na prethodni ekran pomakom prsta.</a:t>
            </a:r>
          </a:p>
          <a:p>
            <a:r>
              <a:rPr lang="hr-HR" dirty="0" smtClean="0"/>
              <a:t>To se u nenativnoj aplikaciji može riješiti tako da se reagira na dva JavaScript događaja </a:t>
            </a:r>
            <a:r>
              <a:rPr lang="hr-HR" b="1" dirty="0" smtClean="0"/>
              <a:t>ontouchstart</a:t>
            </a:r>
            <a:r>
              <a:rPr lang="hr-HR" dirty="0" smtClean="0"/>
              <a:t> i </a:t>
            </a:r>
            <a:r>
              <a:rPr lang="hr-HR" b="1" dirty="0" smtClean="0"/>
              <a:t>ontouchmove</a:t>
            </a:r>
            <a:r>
              <a:rPr lang="hr-HR" dirty="0" smtClean="0"/>
              <a:t> koji se izvršavaju u sljedećem redoslijedu:</a:t>
            </a:r>
          </a:p>
          <a:p>
            <a:pPr>
              <a:buNone/>
            </a:pPr>
            <a:r>
              <a:rPr lang="hr-HR" dirty="0" smtClean="0"/>
              <a:t>	jedan </a:t>
            </a:r>
            <a:r>
              <a:rPr lang="hr-HR" b="1" dirty="0" smtClean="0"/>
              <a:t>ontouchstart</a:t>
            </a:r>
            <a:r>
              <a:rPr lang="hr-HR" dirty="0" smtClean="0"/>
              <a:t>  i nakon toga nekoliko </a:t>
            </a:r>
            <a:r>
              <a:rPr lang="hr-HR" b="1" dirty="0" smtClean="0"/>
              <a:t>ontouchmove</a:t>
            </a:r>
            <a:r>
              <a:rPr lang="hr-HR" dirty="0" smtClean="0"/>
              <a:t> događaja.</a:t>
            </a:r>
          </a:p>
          <a:p>
            <a:r>
              <a:rPr lang="hr-HR" dirty="0" smtClean="0"/>
              <a:t>Reakcijom na te događaje koji registriraju koordinate na kojima se dogodio pritisak na ekran može se postići nativna funkcionalnost pomaka prstom.</a:t>
            </a:r>
          </a:p>
          <a:p>
            <a:r>
              <a:rPr lang="hr-HR" dirty="0" smtClean="0"/>
              <a:t>Oba događaja potrebno je definirati za HTML element </a:t>
            </a:r>
            <a:r>
              <a:rPr lang="hr-HR" b="1" dirty="0" smtClean="0"/>
              <a:t>body</a:t>
            </a:r>
            <a:r>
              <a:rPr lang="hr-HR" b="1" i="1" dirty="0" smtClean="0"/>
              <a:t> </a:t>
            </a:r>
            <a:r>
              <a:rPr lang="hr-HR" dirty="0" smtClean="0"/>
              <a:t> tako da se omogući pomak prstom na bilo kojem dijelu ekrana.</a:t>
            </a:r>
          </a:p>
          <a:p>
            <a:pPr>
              <a:buNone/>
            </a:pPr>
            <a:r>
              <a:rPr lang="hr-HR" dirty="0" smtClean="0"/>
              <a:t>	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-24"/>
            <a:ext cx="8186766" cy="928694"/>
          </a:xfrm>
        </p:spPr>
        <p:txBody>
          <a:bodyPr/>
          <a:lstStyle/>
          <a:p>
            <a:r>
              <a:rPr lang="hr-HR" dirty="0" smtClean="0"/>
              <a:t>Što sličnije nativnoj</a:t>
            </a:r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99"/>
            <a:ext cx="9144000" cy="365125"/>
          </a:xfrm>
        </p:spPr>
        <p:txBody>
          <a:bodyPr/>
          <a:lstStyle/>
          <a:p>
            <a:r>
              <a:rPr lang="hr-HR" dirty="0" smtClean="0"/>
              <a:t>Prikazani rezultati nastali su u okviru programa TEST-Tehnologijski istraživačko-razvojni projekti, uz potporu Hrvatskog instituta za tehnologiju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2844" y="1481328"/>
            <a:ext cx="8858312" cy="4525963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Koje su brže?					</a:t>
            </a:r>
            <a:r>
              <a:rPr lang="hr-HR" b="1" dirty="0" smtClean="0">
                <a:solidFill>
                  <a:srgbClr val="0070C0"/>
                </a:solidFill>
              </a:rPr>
              <a:t>Nativne</a:t>
            </a:r>
          </a:p>
          <a:p>
            <a:r>
              <a:rPr lang="hr-HR" dirty="0" smtClean="0"/>
              <a:t>Koje imaju bolji pristup hardveru?	</a:t>
            </a:r>
            <a:r>
              <a:rPr lang="hr-HR" b="1" dirty="0" smtClean="0">
                <a:solidFill>
                  <a:srgbClr val="0070C0"/>
                </a:solidFill>
              </a:rPr>
              <a:t>Nativne</a:t>
            </a:r>
          </a:p>
          <a:p>
            <a:r>
              <a:rPr lang="hr-HR" dirty="0" smtClean="0"/>
              <a:t>Koje su ugodnije za rad korisniku?	</a:t>
            </a:r>
            <a:r>
              <a:rPr lang="hr-HR" b="1" dirty="0" smtClean="0">
                <a:solidFill>
                  <a:srgbClr val="0070C0"/>
                </a:solidFill>
              </a:rPr>
              <a:t>Nativne</a:t>
            </a:r>
          </a:p>
          <a:p>
            <a:r>
              <a:rPr lang="hr-HR" dirty="0" smtClean="0"/>
              <a:t>Koje su prenosivije?				</a:t>
            </a:r>
            <a:r>
              <a:rPr lang="hr-HR" b="1" dirty="0" smtClean="0">
                <a:solidFill>
                  <a:srgbClr val="00B050"/>
                </a:solidFill>
              </a:rPr>
              <a:t>Nenativne</a:t>
            </a:r>
          </a:p>
          <a:p>
            <a:r>
              <a:rPr lang="hr-HR" dirty="0" smtClean="0"/>
              <a:t>Koje je lakše održavati?			</a:t>
            </a:r>
            <a:r>
              <a:rPr lang="hr-HR" b="1" dirty="0" smtClean="0">
                <a:solidFill>
                  <a:srgbClr val="00B050"/>
                </a:solidFill>
              </a:rPr>
              <a:t>Nenativne</a:t>
            </a:r>
          </a:p>
          <a:p>
            <a:r>
              <a:rPr lang="hr-HR" dirty="0" smtClean="0"/>
              <a:t>Koje su bolje (generalno)?			</a:t>
            </a:r>
            <a:r>
              <a:rPr lang="hr-HR" b="1" dirty="0" smtClean="0">
                <a:solidFill>
                  <a:srgbClr val="0070C0"/>
                </a:solidFill>
              </a:rPr>
              <a:t>Nativne</a:t>
            </a:r>
          </a:p>
          <a:p>
            <a:r>
              <a:rPr lang="hr-HR" dirty="0" smtClean="0"/>
              <a:t>Koje su isplativije?				</a:t>
            </a:r>
            <a:r>
              <a:rPr lang="hr-HR" b="1" dirty="0" smtClean="0"/>
              <a:t>Bez odgovora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Prikazani primjer možda baš pokazuje kad su nenativne aplikacije isplativije (mnogo različitih korisnika, često održavanje podataka).</a:t>
            </a:r>
            <a:endParaRPr lang="hr-H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Nativne ili nenativne ?</a:t>
            </a:r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99"/>
            <a:ext cx="9144000" cy="365125"/>
          </a:xfrm>
        </p:spPr>
        <p:txBody>
          <a:bodyPr/>
          <a:lstStyle/>
          <a:p>
            <a:r>
              <a:rPr lang="hr-HR" dirty="0" smtClean="0"/>
              <a:t>Prikazani rezultati nastali su u okviru programa TEST-Tehnologijski istraživačko-razvojni projekti, uz potporu Hrvatskog instituta za tehnologiju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Od Palma preko PocketPC-a i Symbian uređaja do iPhone-a i Android uređaja.</a:t>
            </a:r>
          </a:p>
          <a:p>
            <a:r>
              <a:rPr lang="hr-HR" dirty="0" smtClean="0"/>
              <a:t>Popularnost im je porasla posljednjih godina zbog boljih ekrana i bržih procesora, ali prvenstveno zbog bolje povezanosti na Internet.</a:t>
            </a:r>
          </a:p>
          <a:p>
            <a:r>
              <a:rPr lang="hr-HR" dirty="0" smtClean="0"/>
              <a:t>Prednosti mobilnih aplikacija je fizička prenosivost, a nedostatak su otežani unos podataka i njihov pregled te osobito ovisnost o trajanju baterije.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Mobilne aplikacije</a:t>
            </a:r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99"/>
            <a:ext cx="9144000" cy="365125"/>
          </a:xfrm>
        </p:spPr>
        <p:txBody>
          <a:bodyPr/>
          <a:lstStyle/>
          <a:p>
            <a:r>
              <a:rPr lang="hr-HR" dirty="0" smtClean="0"/>
              <a:t>Prikazani rezultati nastali su u okviru programa TEST-Tehnologijski istraživačko-razvojni projekti, uz potporu Hrvatskog instituta za tehnologiju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u="sng" dirty="0" smtClean="0"/>
              <a:t>Nativne aplikacije</a:t>
            </a:r>
            <a:r>
              <a:rPr lang="hr-HR" dirty="0" smtClean="0"/>
              <a:t> – izrađene za točno određenu platformu koristeći točno određeni SDK i uglavnom točno određeni programski jezik (Objective-C za iPhone, Java za Android, C# za Windows Phone).</a:t>
            </a:r>
          </a:p>
          <a:p>
            <a:r>
              <a:rPr lang="hr-HR" u="sng" dirty="0" smtClean="0"/>
              <a:t>Nenativne aplikacije</a:t>
            </a:r>
            <a:r>
              <a:rPr lang="hr-HR" dirty="0" smtClean="0"/>
              <a:t> – koriste web tehnologije podržane od strane svakog smartphone-a (HTML, HTML5, CSS, JavaScript).</a:t>
            </a:r>
            <a:endParaRPr lang="hr-H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Nativne i nenativne aplikacije</a:t>
            </a:r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500834"/>
            <a:ext cx="9144000" cy="365125"/>
          </a:xfrm>
        </p:spPr>
        <p:txBody>
          <a:bodyPr/>
          <a:lstStyle/>
          <a:p>
            <a:r>
              <a:rPr lang="hr-HR" dirty="0" smtClean="0"/>
              <a:t>Prikazani rezultati nastali su u okviru programa TEST-Tehnologijski istraživačko-razvojni projekti, uz potporu Hrvatskog instituta za tehnologiju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Funkcionalnosti aplikacije:</a:t>
            </a:r>
          </a:p>
          <a:p>
            <a:pPr lvl="1"/>
            <a:r>
              <a:rPr lang="hr-HR" dirty="0" smtClean="0"/>
              <a:t>unos i izmjena podataka</a:t>
            </a:r>
          </a:p>
          <a:p>
            <a:pPr lvl="1"/>
            <a:r>
              <a:rPr lang="hr-HR" dirty="0" smtClean="0"/>
              <a:t>izrada i tiskanje računa</a:t>
            </a:r>
          </a:p>
          <a:p>
            <a:pPr lvl="1"/>
            <a:r>
              <a:rPr lang="hr-HR" dirty="0" smtClean="0"/>
              <a:t>pregled prodaje</a:t>
            </a:r>
          </a:p>
          <a:p>
            <a:r>
              <a:rPr lang="hr-HR" dirty="0" smtClean="0"/>
              <a:t>Programski alati – HTML, HTML5, CSS i JavaScript uz dodatak PHP na serverskoj strani.</a:t>
            </a:r>
          </a:p>
          <a:p>
            <a:r>
              <a:rPr lang="hr-HR" dirty="0" smtClean="0"/>
              <a:t>Baza podataka – MySQL na web serveru + HTML5 objekt </a:t>
            </a:r>
            <a:r>
              <a:rPr lang="hr-HR" b="1" dirty="0" smtClean="0"/>
              <a:t>localStorage</a:t>
            </a:r>
            <a:r>
              <a:rPr lang="hr-HR" dirty="0" smtClean="0"/>
              <a:t> na klijentskoj strani.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Nenativna aplikacija kao PC kasa</a:t>
            </a:r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99"/>
            <a:ext cx="9144000" cy="365125"/>
          </a:xfrm>
        </p:spPr>
        <p:txBody>
          <a:bodyPr/>
          <a:lstStyle/>
          <a:p>
            <a:r>
              <a:rPr lang="hr-HR" dirty="0" smtClean="0"/>
              <a:t>Prikazani rezultati nastali su u okviru programa TEST-Tehnologijski istraživačko-razvojni projekti, uz potporu Hrvatskog instituta za tehnologiju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lika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5786" y="1046178"/>
            <a:ext cx="2640000" cy="3960000"/>
          </a:xfrm>
          <a:ln>
            <a:solidFill>
              <a:schemeClr val="tx1"/>
            </a:solidFill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hr-HR" dirty="0" smtClean="0"/>
              <a:t>Glavni ekran aplikacije</a:t>
            </a:r>
            <a:endParaRPr lang="hr-H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500834"/>
            <a:ext cx="9144000" cy="365125"/>
          </a:xfrm>
        </p:spPr>
        <p:txBody>
          <a:bodyPr/>
          <a:lstStyle/>
          <a:p>
            <a:r>
              <a:rPr lang="hr-HR" dirty="0" smtClean="0"/>
              <a:t>Prikazani rezultati nastali su u okviru programa TEST-Tehnologijski istraživačko-razvojni projekti, uz potporu Hrvatskog instituta za tehnologiju</a:t>
            </a:r>
            <a:endParaRPr lang="hr-HR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3286116" y="1428736"/>
            <a:ext cx="1357322" cy="1214446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643438" y="785794"/>
            <a:ext cx="4143404" cy="24622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dirty="0" smtClean="0"/>
              <a:t>4 HTML  </a:t>
            </a:r>
            <a:r>
              <a:rPr lang="hr-HR" b="1" dirty="0" smtClean="0"/>
              <a:t>input</a:t>
            </a:r>
            <a:r>
              <a:rPr lang="hr-HR" dirty="0" smtClean="0"/>
              <a:t>  elementa tipa  </a:t>
            </a:r>
            <a:r>
              <a:rPr lang="hr-HR" b="1" dirty="0" smtClean="0"/>
              <a:t>button</a:t>
            </a:r>
            <a:r>
              <a:rPr lang="hr-HR" dirty="0" smtClean="0"/>
              <a:t>  čiji atributi </a:t>
            </a:r>
            <a:r>
              <a:rPr lang="hr-HR" b="1" dirty="0" smtClean="0"/>
              <a:t>onclick</a:t>
            </a:r>
            <a:r>
              <a:rPr lang="hr-HR" dirty="0" smtClean="0"/>
              <a:t>  kao vrijednost imaju poziv JavaScript funkcije koja će pozvati php skriptu </a:t>
            </a:r>
            <a:r>
              <a:rPr lang="hr-HR" i="1" dirty="0" smtClean="0"/>
              <a:t>racuni.php</a:t>
            </a:r>
            <a:r>
              <a:rPr lang="hr-HR" dirty="0" smtClean="0"/>
              <a:t>:</a:t>
            </a:r>
          </a:p>
          <a:p>
            <a:endParaRPr lang="hr-HR" sz="1000" dirty="0" smtClean="0"/>
          </a:p>
          <a:p>
            <a:r>
              <a:rPr lang="hr-HR" b="1" dirty="0" smtClean="0">
                <a:latin typeface="Courier New" pitchFamily="49" charset="0"/>
                <a:cs typeface="Courier New" pitchFamily="49" charset="0"/>
              </a:rPr>
              <a:t>&lt;input type="button"</a:t>
            </a:r>
          </a:p>
          <a:p>
            <a:r>
              <a:rPr lang="hr-HR" b="1" dirty="0" smtClean="0">
                <a:latin typeface="Courier New" pitchFamily="49" charset="0"/>
                <a:cs typeface="Courier New" pitchFamily="49" charset="0"/>
              </a:rPr>
              <a:t> value="Računi"</a:t>
            </a:r>
          </a:p>
          <a:p>
            <a:r>
              <a:rPr lang="hr-HR" b="1" dirty="0" smtClean="0">
                <a:latin typeface="Courier New" pitchFamily="49" charset="0"/>
                <a:cs typeface="Courier New" pitchFamily="49" charset="0"/>
              </a:rPr>
              <a:t> onclick="f('racuni.php')" /&gt;</a:t>
            </a:r>
            <a:endParaRPr lang="hr-HR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214810" y="3286124"/>
            <a:ext cx="4572032" cy="20313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dirty="0" smtClean="0"/>
              <a:t>Skripta </a:t>
            </a:r>
            <a:r>
              <a:rPr lang="hr-HR" i="1" dirty="0" smtClean="0"/>
              <a:t>racuni.php</a:t>
            </a:r>
            <a:r>
              <a:rPr lang="hr-HR" dirty="0" smtClean="0"/>
              <a:t> će</a:t>
            </a:r>
          </a:p>
          <a:p>
            <a:pPr marL="342900" indent="-342900">
              <a:buAutoNum type="arabicPeriod"/>
            </a:pPr>
            <a:r>
              <a:rPr lang="hr-HR" dirty="0" smtClean="0"/>
              <a:t>Generirati HTML kôd zajedno s potrebnim događajima.</a:t>
            </a:r>
          </a:p>
          <a:p>
            <a:pPr marL="342900" indent="-342900">
              <a:buAutoNum type="arabicPeriod"/>
            </a:pPr>
            <a:r>
              <a:rPr lang="hr-HR" dirty="0" smtClean="0"/>
              <a:t>Otvorit će bazu podataka na web serveru, generirati SQL upit i popuniti HTML </a:t>
            </a:r>
            <a:r>
              <a:rPr lang="hr-HR" b="1" dirty="0" smtClean="0"/>
              <a:t>select/option </a:t>
            </a:r>
            <a:r>
              <a:rPr lang="hr-HR" dirty="0" smtClean="0"/>
              <a:t>objekt s artiklima.</a:t>
            </a:r>
            <a:endParaRPr lang="hr-HR" dirty="0"/>
          </a:p>
        </p:txBody>
      </p:sp>
      <p:sp>
        <p:nvSpPr>
          <p:cNvPr id="9" name="TextBox 8"/>
          <p:cNvSpPr txBox="1"/>
          <p:nvPr/>
        </p:nvSpPr>
        <p:spPr>
          <a:xfrm>
            <a:off x="357158" y="5429264"/>
            <a:ext cx="8572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Oblikovanje svih HTML elemenata radimo s CSS-om i na taj način omogućujemo da HTML, JavaScript i PHP budu isti za sve uređaje, a sve razlike definiramo samo u CSS datoteci.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lika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934212"/>
            <a:ext cx="2640000" cy="3960000"/>
          </a:xfrm>
          <a:ln>
            <a:solidFill>
              <a:schemeClr val="tx1"/>
            </a:solidFill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Izdavanje računa</a:t>
            </a:r>
            <a:endParaRPr lang="hr-H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500834"/>
            <a:ext cx="9144000" cy="365125"/>
          </a:xfrm>
        </p:spPr>
        <p:txBody>
          <a:bodyPr/>
          <a:lstStyle/>
          <a:p>
            <a:r>
              <a:rPr lang="hr-HR" dirty="0" smtClean="0"/>
              <a:t>Prikazani rezultati nastali su u okviru programa TEST-Tehnologijski istraživačko-razvojni projekti, uz potporu Hrvatskog instituta za tehnologiju</a:t>
            </a:r>
            <a:endParaRPr lang="hr-HR" dirty="0"/>
          </a:p>
        </p:txBody>
      </p:sp>
      <p:pic>
        <p:nvPicPr>
          <p:cNvPr id="7" name="Picture 6" descr="slika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7884" y="928670"/>
            <a:ext cx="2640000" cy="396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 descr="slika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72198" y="928670"/>
            <a:ext cx="2640000" cy="396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357158" y="5143512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Artikli se čitaju s PHP-om iz baze podataka te se s funkcijom </a:t>
            </a:r>
            <a:r>
              <a:rPr lang="hr-HR" b="1" dirty="0" smtClean="0"/>
              <a:t>printf</a:t>
            </a:r>
            <a:r>
              <a:rPr lang="hr-HR" dirty="0" smtClean="0"/>
              <a:t> generira HTML element </a:t>
            </a:r>
            <a:r>
              <a:rPr lang="hr-HR" b="1" dirty="0" smtClean="0"/>
              <a:t>select/option </a:t>
            </a:r>
            <a:r>
              <a:rPr lang="hr-HR" dirty="0" smtClean="0"/>
              <a:t>s nazivima artikala. </a:t>
            </a:r>
          </a:p>
          <a:p>
            <a:r>
              <a:rPr lang="hr-HR" dirty="0" smtClean="0"/>
              <a:t>Ostali podaci kao što su cijena artikla i porezna stopa spremaju se u CSV formatu kao vrijednost atributa </a:t>
            </a:r>
            <a:r>
              <a:rPr lang="hr-HR" b="1" dirty="0" smtClean="0"/>
              <a:t>value</a:t>
            </a:r>
            <a:r>
              <a:rPr lang="hr-HR" dirty="0" smtClean="0"/>
              <a:t> pojedinog elementa </a:t>
            </a:r>
            <a:r>
              <a:rPr lang="hr-HR" b="1" dirty="0" smtClean="0"/>
              <a:t>option.</a:t>
            </a: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571480"/>
            <a:ext cx="8786874" cy="5643602"/>
          </a:xfrm>
        </p:spPr>
        <p:txBody>
          <a:bodyPr>
            <a:normAutofit/>
          </a:bodyPr>
          <a:lstStyle/>
          <a:p>
            <a:r>
              <a:rPr lang="hr-HR" sz="2000" dirty="0" smtClean="0"/>
              <a:t>Najveći problem u cijeloj aplikaciji zbog velikog broja različitih printera.</a:t>
            </a:r>
          </a:p>
          <a:p>
            <a:r>
              <a:rPr lang="hr-HR" sz="2000" dirty="0" smtClean="0"/>
              <a:t>Na koji se port printer spaja, ima li ili nema rezač, ako ima je li se nalazi iznad ili ispod glave, je li Epson ili Star kompatibilan itd.</a:t>
            </a:r>
          </a:p>
          <a:p>
            <a:r>
              <a:rPr lang="hr-HR" sz="2000" dirty="0" smtClean="0"/>
              <a:t>Ipak, gotovo iste probleme imat ćete i ako radite s nativnim aplikacijama.</a:t>
            </a:r>
          </a:p>
          <a:p>
            <a:r>
              <a:rPr lang="hr-HR" sz="2000" dirty="0" smtClean="0"/>
              <a:t>Račun se kreira s PHP funkcijom </a:t>
            </a:r>
            <a:r>
              <a:rPr lang="hr-HR" sz="2000" b="1" dirty="0" smtClean="0"/>
              <a:t>printf</a:t>
            </a:r>
            <a:r>
              <a:rPr lang="hr-HR" sz="2000" dirty="0" smtClean="0"/>
              <a:t> s podacima o odabranim artiklima koji se PHP skripti proslijeđuju s GET metodom. Kao font se koristi neki od neproporcionalnih fontova kao npr. Courier New zbog lakšeg poravnanja.</a:t>
            </a:r>
          </a:p>
          <a:p>
            <a:r>
              <a:rPr lang="hr-HR" sz="2000" dirty="0" smtClean="0"/>
              <a:t>Račun se tiska pozivom JavaScript funkcije </a:t>
            </a:r>
            <a:r>
              <a:rPr lang="hr-HR" sz="2000" b="1" dirty="0" smtClean="0"/>
              <a:t>window.print</a:t>
            </a:r>
            <a:endParaRPr lang="hr-HR" sz="2000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142900"/>
            <a:ext cx="8229600" cy="928694"/>
          </a:xfrm>
        </p:spPr>
        <p:txBody>
          <a:bodyPr/>
          <a:lstStyle/>
          <a:p>
            <a:r>
              <a:rPr lang="hr-HR" dirty="0" smtClean="0"/>
              <a:t>Tiskanje računa</a:t>
            </a:r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500834"/>
            <a:ext cx="9144000" cy="365125"/>
          </a:xfrm>
        </p:spPr>
        <p:txBody>
          <a:bodyPr/>
          <a:lstStyle/>
          <a:p>
            <a:r>
              <a:rPr lang="hr-HR" dirty="0" smtClean="0"/>
              <a:t>Prikazani rezultati nastali su u okviru programa TEST-Tehnologijski istraživačko-razvojni projekti, uz potporu Hrvatskog instituta za tehnologiju</a:t>
            </a:r>
            <a:endParaRPr lang="hr-HR" dirty="0"/>
          </a:p>
        </p:txBody>
      </p:sp>
      <p:pic>
        <p:nvPicPr>
          <p:cNvPr id="8" name="Picture 7" descr="slika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28860" y="4143380"/>
            <a:ext cx="3714776" cy="258210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lika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000108"/>
            <a:ext cx="2640000" cy="3960000"/>
          </a:xfrm>
          <a:ln>
            <a:solidFill>
              <a:schemeClr val="tx1"/>
            </a:solidFill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868346"/>
          </a:xfrm>
        </p:spPr>
        <p:txBody>
          <a:bodyPr/>
          <a:lstStyle/>
          <a:p>
            <a:r>
              <a:rPr lang="hr-HR" dirty="0" smtClean="0"/>
              <a:t>Podaci o artiklima</a:t>
            </a:r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99"/>
            <a:ext cx="9144000" cy="365125"/>
          </a:xfrm>
        </p:spPr>
        <p:txBody>
          <a:bodyPr/>
          <a:lstStyle/>
          <a:p>
            <a:r>
              <a:rPr lang="hr-HR" dirty="0" smtClean="0"/>
              <a:t>Prikazani rezultati nastali su u okviru programa TEST-Tehnologijski istraživačko-razvojni projekti, uz potporu Hrvatskog instituta za tehnologiju</a:t>
            </a:r>
            <a:endParaRPr lang="hr-HR" dirty="0"/>
          </a:p>
        </p:txBody>
      </p:sp>
      <p:pic>
        <p:nvPicPr>
          <p:cNvPr id="7" name="Picture 6" descr="slika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0430" y="1000108"/>
            <a:ext cx="2640000" cy="396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428596" y="5214950"/>
            <a:ext cx="7929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Izmjenu artikala radimo uz pomoć Ajaxa tako da korisnik ako npr. treba promijeniti cijenu svim artiklima ne mora nakon svake izmjene raditi postback prema serveru, i gotovo da će imati dojam kao da radi s nativnom aplikacijom.</a:t>
            </a:r>
            <a:endParaRPr lang="hr-HR" dirty="0"/>
          </a:p>
        </p:txBody>
      </p:sp>
      <p:sp>
        <p:nvSpPr>
          <p:cNvPr id="9" name="TextBox 8"/>
          <p:cNvSpPr txBox="1"/>
          <p:nvPr/>
        </p:nvSpPr>
        <p:spPr>
          <a:xfrm>
            <a:off x="6429388" y="1071546"/>
            <a:ext cx="25717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Omogućuje se samo unos novog artikla i izmjena postojećeg, ako se pak želi brisati artikal, zbog referencijalnog integriteta to je predviđeno da se radi u MySQL administraciji.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lika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969198"/>
            <a:ext cx="2640000" cy="3960000"/>
          </a:xfrm>
          <a:ln>
            <a:solidFill>
              <a:schemeClr val="tx1"/>
            </a:solidFill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25470"/>
          </a:xfrm>
        </p:spPr>
        <p:txBody>
          <a:bodyPr/>
          <a:lstStyle/>
          <a:p>
            <a:r>
              <a:rPr lang="hr-HR" dirty="0" smtClean="0"/>
              <a:t>Pregled prodaje i računa</a:t>
            </a:r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99"/>
            <a:ext cx="9144000" cy="365125"/>
          </a:xfrm>
        </p:spPr>
        <p:txBody>
          <a:bodyPr/>
          <a:lstStyle/>
          <a:p>
            <a:r>
              <a:rPr lang="hr-HR" dirty="0" smtClean="0"/>
              <a:t>Prikazani rezultati nastali su u okviru programa TEST-Tehnologijski istraživačko-razvojni projekti, uz potporu Hrvatskog instituta za tehnologiju</a:t>
            </a:r>
            <a:endParaRPr lang="hr-HR" dirty="0"/>
          </a:p>
        </p:txBody>
      </p:sp>
      <p:pic>
        <p:nvPicPr>
          <p:cNvPr id="7" name="Picture 6" descr="slika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46776" y="938288"/>
            <a:ext cx="2640000" cy="396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285720" y="5000636"/>
            <a:ext cx="3643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Pregled prodaje po pojedinom artiklu u određenom razdoblju računa se uz pomoć SQL </a:t>
            </a:r>
            <a:r>
              <a:rPr lang="hr-HR" b="1" dirty="0" smtClean="0"/>
              <a:t>GROUP BY </a:t>
            </a:r>
            <a:r>
              <a:rPr lang="hr-HR" dirty="0" smtClean="0"/>
              <a:t> naredbe.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86380" y="4929198"/>
            <a:ext cx="3357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Za pregled izdanih računa ne treba nikakvo grupiranje nego obična </a:t>
            </a:r>
            <a:r>
              <a:rPr lang="hr-HR" smtClean="0"/>
              <a:t>SQL  </a:t>
            </a:r>
            <a:r>
              <a:rPr lang="hr-HR" b="1" smtClean="0"/>
              <a:t>SELECT/WHERE</a:t>
            </a:r>
            <a:r>
              <a:rPr lang="hr-HR" smtClean="0"/>
              <a:t> </a:t>
            </a:r>
            <a:r>
              <a:rPr lang="hr-HR" dirty="0" smtClean="0"/>
              <a:t>naredba.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360</TotalTime>
  <Words>890</Words>
  <Application>Microsoft Office PowerPoint</Application>
  <PresentationFormat>On-screen Show (4:3)</PresentationFormat>
  <Paragraphs>80</Paragraphs>
  <Slides>12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Nenativne mobilne aplikacije</vt:lpstr>
      <vt:lpstr>Mobilne aplikacije</vt:lpstr>
      <vt:lpstr>Nativne i nenativne aplikacije</vt:lpstr>
      <vt:lpstr>Nenativna aplikacija kao PC kasa</vt:lpstr>
      <vt:lpstr>Glavni ekran aplikacije</vt:lpstr>
      <vt:lpstr>Izdavanje računa</vt:lpstr>
      <vt:lpstr>Tiskanje računa</vt:lpstr>
      <vt:lpstr>Podaci o artiklima</vt:lpstr>
      <vt:lpstr>Pregled prodaje i računa</vt:lpstr>
      <vt:lpstr>Postavke aplikacije</vt:lpstr>
      <vt:lpstr>Što sličnije nativnoj</vt:lpstr>
      <vt:lpstr>Nativne ili nenativne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Nenativne mobilne aplikacije</dc:title>
  <dc:creator>Admin</dc:creator>
  <cp:lastModifiedBy>Admin</cp:lastModifiedBy>
  <cp:revision>88</cp:revision>
  <dcterms:created xsi:type="dcterms:W3CDTF">2012-10-19T20:37:57Z</dcterms:created>
  <dcterms:modified xsi:type="dcterms:W3CDTF">2012-10-22T07:02:23Z</dcterms:modified>
</cp:coreProperties>
</file>