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9" r:id="rId3"/>
    <p:sldId id="381" r:id="rId4"/>
    <p:sldId id="383" r:id="rId5"/>
    <p:sldId id="382" r:id="rId6"/>
    <p:sldId id="384" r:id="rId7"/>
    <p:sldId id="385" r:id="rId8"/>
    <p:sldId id="390" r:id="rId9"/>
    <p:sldId id="386" r:id="rId10"/>
    <p:sldId id="391" r:id="rId11"/>
    <p:sldId id="393" r:id="rId12"/>
    <p:sldId id="394" r:id="rId13"/>
    <p:sldId id="389" r:id="rId14"/>
    <p:sldId id="392" r:id="rId15"/>
    <p:sldId id="380" r:id="rId16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D"/>
    <a:srgbClr val="FD5955"/>
    <a:srgbClr val="CC99FF"/>
    <a:srgbClr val="FA2828"/>
    <a:srgbClr val="CCFF33"/>
    <a:srgbClr val="5F5F5F"/>
    <a:srgbClr val="B88A7E"/>
    <a:srgbClr val="D7B8B3"/>
    <a:srgbClr val="CDA69F"/>
    <a:srgbClr val="C89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48" autoAdjust="0"/>
    <p:restoredTop sz="83776" autoAdjust="0"/>
  </p:normalViewPr>
  <p:slideViewPr>
    <p:cSldViewPr>
      <p:cViewPr varScale="1">
        <p:scale>
          <a:sx n="96" d="100"/>
          <a:sy n="96" d="100"/>
        </p:scale>
        <p:origin x="-18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6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32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1298CF-21BE-4E4A-B5A5-482DFD8AAF6B}" type="datetimeFigureOut">
              <a:rPr lang="sr-Latn-CS"/>
              <a:pPr>
                <a:defRPr/>
              </a:pPr>
              <a:t>20.10.2012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E08CBD-97BC-451A-BD86-29E7F91AE4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335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887552-F2FF-4A3B-8CFD-9A8BA8F94C0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31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99C50-034F-45E9-A273-AC90C9EA22B0}" type="slidenum">
              <a:rPr lang="hr-HR" smtClean="0"/>
              <a:pPr/>
              <a:t>1</a:t>
            </a:fld>
            <a:endParaRPr lang="hr-H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hr-HR" sz="120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Sljedeći koraci detaljno opisuju iterativno dohvaćanje adrese putem standardnog sustava DNS:</a:t>
            </a:r>
          </a:p>
          <a:p>
            <a:pPr lvl="0" hangingPunct="0"/>
            <a:r>
              <a:rPr lang="hr-HR" sz="1200" u="none" strike="noStrike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Od korijenskog DNS poslužitelja traži se adresa hr DNS poslužitelja,</a:t>
            </a:r>
          </a:p>
          <a:p>
            <a:pPr lvl="0" hangingPunct="0"/>
            <a:r>
              <a:rPr lang="hr-HR" sz="1200" u="none" strike="noStrike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Od hr DNS poslužitelja zahtijeva se adresa </a:t>
            </a:r>
            <a:r>
              <a:rPr lang="hr-HR" sz="1200" u="none" strike="noStrike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fer.hr</a:t>
            </a:r>
            <a:r>
              <a:rPr lang="hr-HR" sz="1200" u="none" strike="noStrike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DNS poslužitelja,</a:t>
            </a:r>
          </a:p>
          <a:p>
            <a:pPr lvl="0" hangingPunct="0"/>
            <a:r>
              <a:rPr lang="hr-HR" sz="1200" u="none" strike="noStrike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Od </a:t>
            </a:r>
            <a:r>
              <a:rPr lang="hr-HR" sz="1200" u="none" strike="noStrike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fer.hr</a:t>
            </a:r>
            <a:r>
              <a:rPr lang="hr-HR" sz="1200" u="none" strike="noStrike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DNS poslužitelja traži se adresa tel.fer.hr DNS poslužitelja,</a:t>
            </a:r>
          </a:p>
          <a:p>
            <a:pPr lvl="0" hangingPunct="0"/>
            <a:r>
              <a:rPr lang="hr-HR" sz="1200" u="none" strike="noStrike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Konačno od tel.fer.hr DNS poslužitelja zahtijeva se adresa računala pod imenom </a:t>
            </a:r>
            <a:r>
              <a:rPr lang="hr-HR" sz="1200" u="none" strike="noStrike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wally</a:t>
            </a:r>
            <a:r>
              <a:rPr lang="hr-HR" sz="1200" u="none" strike="noStrike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87552-F2FF-4A3B-8CFD-9A8BA8F94C08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endParaRPr lang="hr-HR" sz="1200" u="none" strike="noStrike" kern="120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87552-F2FF-4A3B-8CFD-9A8BA8F94C08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endParaRPr lang="hr-HR" sz="1200" u="none" strike="noStrike" kern="120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87552-F2FF-4A3B-8CFD-9A8BA8F94C08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87552-F2FF-4A3B-8CFD-9A8BA8F94C08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194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969223" y="476672"/>
            <a:ext cx="2497039" cy="30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noProof="0" dirty="0" smtClean="0">
                <a:latin typeface="Arial CE" pitchFamily="34" charset="0"/>
              </a:rPr>
              <a:t>Zavod za telekomunikacije</a:t>
            </a:r>
            <a:endParaRPr lang="en-US" sz="1400" noProof="0" dirty="0"/>
          </a:p>
        </p:txBody>
      </p:sp>
      <p:pic>
        <p:nvPicPr>
          <p:cNvPr id="6" name="Picture 12" descr="grb-uni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338" y="215900"/>
            <a:ext cx="1047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286000"/>
            <a:ext cx="84201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i="1">
                <a:latin typeface="Times New Roman CE" pitchFamily="18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smtClean="0"/>
              <a:t>/12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4838" y="0"/>
            <a:ext cx="22082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0"/>
            <a:ext cx="6472238" cy="61722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smtClean="0"/>
              <a:t>/</a:t>
            </a:r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6969223" y="476672"/>
            <a:ext cx="2497039" cy="30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noProof="0" dirty="0" smtClean="0">
                <a:latin typeface="Arial CE" pitchFamily="34" charset="0"/>
              </a:rPr>
              <a:t>Zavod za telekomunikacije</a:t>
            </a:r>
            <a:endParaRPr lang="en-US" sz="14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noProof="0" dirty="0" smtClean="0">
                <a:latin typeface="Arial CE" pitchFamily="34" charset="0"/>
              </a:rPr>
              <a:t>Department of Telecommunications</a:t>
            </a:r>
            <a:endParaRPr lang="en-US" sz="140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238875" y="476250"/>
            <a:ext cx="3125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Department </a:t>
            </a:r>
            <a:r>
              <a:rPr lang="hr-HR" sz="1400" dirty="0" err="1">
                <a:latin typeface="Arial CE" pitchFamily="34" charset="0"/>
              </a:rPr>
              <a:t>of</a:t>
            </a:r>
            <a:r>
              <a:rPr lang="hr-HR" sz="1400" dirty="0">
                <a:latin typeface="Arial CE" pitchFamily="34" charset="0"/>
              </a:rPr>
              <a:t> </a:t>
            </a:r>
            <a:r>
              <a:rPr lang="hr-HR" sz="1400" dirty="0" err="1">
                <a:latin typeface="Arial CE" pitchFamily="34" charset="0"/>
              </a:rPr>
              <a:t>Telecommunications</a:t>
            </a:r>
            <a:endParaRPr lang="hr-HR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637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052-8EAF-45A8-9132-C97D4D6F260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14</a:t>
            </a: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0"/>
            <a:ext cx="652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219200"/>
            <a:ext cx="84201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4770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+mn-lt"/>
              </a:defRPr>
            </a:lvl1pPr>
          </a:lstStyle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650" y="6477000"/>
            <a:ext cx="3136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defRPr>
            </a:lvl1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icture" r:id="rId14" imgW="708104" imgH="1156204" progId="Word.Picture.8">
                  <p:embed/>
                </p:oleObj>
              </mc:Choice>
              <mc:Fallback>
                <p:oleObj name="Picture" r:id="rId14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6969223" y="476672"/>
            <a:ext cx="2497039" cy="30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noProof="0" dirty="0" smtClean="0">
                <a:latin typeface="Arial CE" pitchFamily="34" charset="0"/>
              </a:rPr>
              <a:t>Zavod za telekomunikacije</a:t>
            </a:r>
            <a:endParaRPr lang="en-US" sz="1400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Symbol" pitchFamily="18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&l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=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8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b="1" dirty="0" smtClean="0"/>
              <a:t>Raspodijeljeni sustav za upravljanje domenskim nazivima temeljen na mreži ravnopravnih čvorova</a:t>
            </a:r>
            <a:endParaRPr lang="hr-HR" sz="3600" b="1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406" y="3886200"/>
            <a:ext cx="9001188" cy="1752600"/>
          </a:xfrm>
        </p:spPr>
        <p:txBody>
          <a:bodyPr/>
          <a:lstStyle/>
          <a:p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r-HR" sz="2400" i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Krešimir </a:t>
            </a:r>
            <a:r>
              <a:rPr lang="hr-HR" sz="2400" i="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Pripužić</a:t>
            </a:r>
            <a:r>
              <a:rPr lang="en-US" sz="2400" i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hr-H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Valter Vasić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r-HR" sz="1800" i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Sveučilište u Zagrebu, Fakultet elektrotehnike i računarstva</a:t>
            </a:r>
            <a:endParaRPr lang="en-US" sz="1800" i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i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Unska 3, Zagreb</a:t>
            </a:r>
            <a:endParaRPr lang="hr-HR" sz="1800" i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r-HR" sz="1800" i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kresimir.pripuzic@fer.hr</a:t>
            </a:r>
            <a:endParaRPr lang="en-US" sz="1800" i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valter.vasic@fer.hr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dohvaćanja zapisa putem DNS-a zasnovanog na mreži P2P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10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88" y="1124744"/>
            <a:ext cx="6724650" cy="527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1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pohranjivanja zapisa putem DNS-a zasnovanog na mreži P2P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11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176" y="1102320"/>
            <a:ext cx="6680200" cy="520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6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Specifikacija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Format poruke za pohranjivanje zapisa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Tablica sa nazivima domena i javnim ključevima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12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336608"/>
              </p:ext>
            </p:extLst>
          </p:nvPr>
        </p:nvGraphicFramePr>
        <p:xfrm>
          <a:off x="1927674" y="2041912"/>
          <a:ext cx="6049662" cy="955040"/>
        </p:xfrm>
        <a:graphic>
          <a:graphicData uri="http://schemas.openxmlformats.org/drawingml/2006/table">
            <a:tbl>
              <a:tblPr/>
              <a:tblGrid>
                <a:gridCol w="6049662"/>
              </a:tblGrid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zapis_1; zapis_2; </a:t>
                      </a:r>
                      <a:r>
                        <a:rPr lang="hr-HR" sz="2000" kern="150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..</a:t>
                      </a:r>
                      <a:r>
                        <a:rPr lang="hr-HR" sz="2000" kern="150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. zapis_n;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7345" marR="87345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digitalni_potpis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7345" marR="87345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82744"/>
              </p:ext>
            </p:extLst>
          </p:nvPr>
        </p:nvGraphicFramePr>
        <p:xfrm>
          <a:off x="992560" y="4052664"/>
          <a:ext cx="7776864" cy="1752600"/>
        </p:xfrm>
        <a:graphic>
          <a:graphicData uri="http://schemas.openxmlformats.org/drawingml/2006/table">
            <a:tbl>
              <a:tblPr/>
              <a:tblGrid>
                <a:gridCol w="2783666"/>
                <a:gridCol w="4993198"/>
              </a:tblGrid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Naziv domene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Javni ključ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 smtClean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tel.fer.hr</a:t>
                      </a:r>
                      <a:endParaRPr lang="hr-HR" sz="20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mQCNAi+UeBsAAAEEAMP0kXU7...</a:t>
                      </a:r>
                      <a:endParaRPr lang="hr-HR" sz="20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 smtClean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marko.com</a:t>
                      </a:r>
                      <a:endParaRPr lang="hr-HR" sz="20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2000" kern="150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</a:rPr>
                        <a:t>tB5NYXJ0eSBNY0ZseSA8bWFy...</a:t>
                      </a:r>
                      <a:endParaRPr lang="hr-HR" sz="20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2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Usporedba sa sustavom DNS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935795"/>
              </p:ext>
            </p:extLst>
          </p:nvPr>
        </p:nvGraphicFramePr>
        <p:xfrm>
          <a:off x="272480" y="1340768"/>
          <a:ext cx="9073007" cy="4896544"/>
        </p:xfrm>
        <a:graphic>
          <a:graphicData uri="http://schemas.openxmlformats.org/drawingml/2006/table">
            <a:tbl>
              <a:tblPr/>
              <a:tblGrid>
                <a:gridCol w="1368152"/>
                <a:gridCol w="1440160"/>
                <a:gridCol w="1152128"/>
                <a:gridCol w="1584176"/>
                <a:gridCol w="1688621"/>
                <a:gridCol w="1839770"/>
              </a:tblGrid>
              <a:tr h="1129972"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hr-HR" sz="16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b="1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Organizacija sustava</a:t>
                      </a:r>
                      <a:endParaRPr lang="hr-HR" sz="2400" b="1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b="1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Brzina odgovora</a:t>
                      </a:r>
                      <a:endParaRPr lang="hr-HR" sz="2400" b="1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b="1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Vjerodostojnost sustava</a:t>
                      </a:r>
                      <a:endParaRPr lang="hr-HR" sz="2400" b="1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b="1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Raspoloživost sustava</a:t>
                      </a:r>
                      <a:endParaRPr lang="hr-HR" sz="2400" b="1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b="1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Promjenjivost sustava</a:t>
                      </a:r>
                      <a:endParaRPr lang="hr-HR" sz="2400" b="1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83286"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b="1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Standardni sustav DNS</a:t>
                      </a:r>
                      <a:endParaRPr lang="hr-HR" sz="2400" b="1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Hijerarhija centraliziranih poslužitelja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Spor odziv, višestruki upiti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Niska razina (bez DNSSEC)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Nema garancije (mogućnost izravnog ciljanog napada)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Ručno definirana organizacija, trenutne promjene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286"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b="1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Sustav DNS temeljen na mreži P2P</a:t>
                      </a:r>
                      <a:endParaRPr lang="hr-HR" sz="2400" b="1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Decentralizirani sustav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Brz odziv, jedan upit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Proizvoljna razina sigurnosti</a:t>
                      </a:r>
                      <a:endParaRPr lang="hr-HR" sz="2400" kern="15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Arhitektura mreže onemogućava izravan ciljani napad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r-HR" sz="1600" kern="1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Sporija automatizirana prilagodba </a:t>
                      </a:r>
                      <a:endParaRPr lang="hr-HR" sz="2400" kern="1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13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196752"/>
            <a:ext cx="8420100" cy="511256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U radu se predlaže sustav </a:t>
            </a:r>
            <a:r>
              <a:rPr lang="hr-HR" dirty="0"/>
              <a:t>DNS koji se temelji na mreži ravnopravnih čvorova </a:t>
            </a:r>
            <a:r>
              <a:rPr lang="hr-HR" dirty="0" smtClean="0"/>
              <a:t>P-Grid</a:t>
            </a:r>
          </a:p>
          <a:p>
            <a:r>
              <a:rPr lang="hr-HR" dirty="0" smtClean="0"/>
              <a:t>Kompatibilan je s </a:t>
            </a:r>
            <a:r>
              <a:rPr lang="hr-HR" dirty="0"/>
              <a:t>postojećim sustavom </a:t>
            </a:r>
            <a:r>
              <a:rPr lang="hr-HR" dirty="0" smtClean="0"/>
              <a:t>DNS</a:t>
            </a:r>
          </a:p>
          <a:p>
            <a:r>
              <a:rPr lang="hr-HR" dirty="0"/>
              <a:t>R</a:t>
            </a:r>
            <a:r>
              <a:rPr lang="hr-HR" dirty="0" smtClean="0"/>
              <a:t>ješava njegove glavne nedostatke</a:t>
            </a:r>
          </a:p>
          <a:p>
            <a:pPr lvl="1"/>
            <a:r>
              <a:rPr lang="hr-HR" dirty="0" smtClean="0"/>
              <a:t>smanjenu </a:t>
            </a:r>
            <a:r>
              <a:rPr lang="hr-HR" dirty="0"/>
              <a:t>robusnost i pouzdanost zbog centralizirane </a:t>
            </a:r>
            <a:r>
              <a:rPr lang="hr-HR" dirty="0" smtClean="0"/>
              <a:t>strukture</a:t>
            </a:r>
          </a:p>
          <a:p>
            <a:pPr lvl="1"/>
            <a:r>
              <a:rPr lang="hr-HR" dirty="0" smtClean="0"/>
              <a:t>sigurnosne nedostatke </a:t>
            </a:r>
            <a:r>
              <a:rPr lang="hr-HR" dirty="0"/>
              <a:t>koji su posljedica hijerarhijske </a:t>
            </a:r>
            <a:r>
              <a:rPr lang="hr-HR" dirty="0" smtClean="0"/>
              <a:t>organizacije </a:t>
            </a:r>
          </a:p>
          <a:p>
            <a:r>
              <a:rPr lang="hr-HR" dirty="0"/>
              <a:t>A</a:t>
            </a:r>
            <a:r>
              <a:rPr lang="hr-HR" dirty="0" smtClean="0"/>
              <a:t>utomatiziran </a:t>
            </a:r>
            <a:r>
              <a:rPr lang="hr-HR" dirty="0"/>
              <a:t>unos i održavanje domenskih zapisa kroz mrežu ravnopravnih </a:t>
            </a:r>
            <a:r>
              <a:rPr lang="hr-HR" dirty="0" smtClean="0"/>
              <a:t>čvorova</a:t>
            </a:r>
          </a:p>
          <a:p>
            <a:r>
              <a:rPr lang="hr-HR" dirty="0" smtClean="0"/>
              <a:t>Pristup putem lokalnog DNS poslužitelja povezanog na mrežu </a:t>
            </a:r>
            <a:r>
              <a:rPr lang="hr-HR" dirty="0"/>
              <a:t>P2P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14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1196752"/>
            <a:ext cx="9163050" cy="504056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r-HR" dirty="0"/>
              <a:t>I. </a:t>
            </a:r>
            <a:r>
              <a:rPr lang="hr-HR" dirty="0" err="1"/>
              <a:t>Stoica</a:t>
            </a:r>
            <a:r>
              <a:rPr lang="hr-HR" dirty="0"/>
              <a:t>, R. </a:t>
            </a:r>
            <a:r>
              <a:rPr lang="hr-HR" dirty="0" err="1"/>
              <a:t>Morris</a:t>
            </a:r>
            <a:r>
              <a:rPr lang="hr-HR" dirty="0"/>
              <a:t>, D. </a:t>
            </a:r>
            <a:r>
              <a:rPr lang="hr-HR" dirty="0" err="1"/>
              <a:t>Karger</a:t>
            </a:r>
            <a:r>
              <a:rPr lang="hr-HR" dirty="0"/>
              <a:t>, F. </a:t>
            </a:r>
            <a:r>
              <a:rPr lang="hr-HR" dirty="0" err="1"/>
              <a:t>Kaashoek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H. </a:t>
            </a:r>
            <a:r>
              <a:rPr lang="hr-HR" dirty="0" err="1"/>
              <a:t>Balakrishnan</a:t>
            </a:r>
            <a:r>
              <a:rPr lang="hr-HR" dirty="0"/>
              <a:t>, “</a:t>
            </a:r>
            <a:r>
              <a:rPr lang="hr-HR" dirty="0" err="1"/>
              <a:t>Chord</a:t>
            </a:r>
            <a:r>
              <a:rPr lang="hr-HR" dirty="0"/>
              <a:t>: A </a:t>
            </a:r>
            <a:r>
              <a:rPr lang="hr-HR" dirty="0" err="1"/>
              <a:t>Scalable</a:t>
            </a:r>
            <a:r>
              <a:rPr lang="hr-HR" dirty="0"/>
              <a:t> </a:t>
            </a:r>
            <a:r>
              <a:rPr lang="hr-HR" dirty="0" err="1"/>
              <a:t>Peer</a:t>
            </a:r>
            <a:r>
              <a:rPr lang="hr-HR" dirty="0"/>
              <a:t>-To-</a:t>
            </a:r>
            <a:r>
              <a:rPr lang="hr-HR" dirty="0" err="1"/>
              <a:t>Peer</a:t>
            </a:r>
            <a:r>
              <a:rPr lang="hr-HR" dirty="0"/>
              <a:t> </a:t>
            </a:r>
            <a:r>
              <a:rPr lang="hr-HR" dirty="0" err="1"/>
              <a:t>Lookup</a:t>
            </a:r>
            <a:r>
              <a:rPr lang="hr-HR" dirty="0"/>
              <a:t> Service for Internet </a:t>
            </a:r>
            <a:r>
              <a:rPr lang="hr-HR" dirty="0" err="1"/>
              <a:t>Applications</a:t>
            </a:r>
            <a:r>
              <a:rPr lang="hr-HR" dirty="0"/>
              <a:t>”,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Proceedings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2001 ACM </a:t>
            </a:r>
            <a:r>
              <a:rPr lang="hr-HR" dirty="0" err="1"/>
              <a:t>Sigcomm</a:t>
            </a:r>
            <a:r>
              <a:rPr lang="hr-HR" dirty="0"/>
              <a:t> </a:t>
            </a:r>
            <a:r>
              <a:rPr lang="hr-HR" dirty="0" err="1"/>
              <a:t>Conference</a:t>
            </a:r>
            <a:r>
              <a:rPr lang="hr-HR" dirty="0"/>
              <a:t>, </a:t>
            </a:r>
            <a:r>
              <a:rPr lang="hr-HR" dirty="0" err="1"/>
              <a:t>pp</a:t>
            </a:r>
            <a:r>
              <a:rPr lang="hr-HR" dirty="0"/>
              <a:t>. 149–160, ACM </a:t>
            </a:r>
            <a:r>
              <a:rPr lang="hr-HR" dirty="0" err="1"/>
              <a:t>Press</a:t>
            </a:r>
            <a:r>
              <a:rPr lang="hr-HR" dirty="0"/>
              <a:t>, 2001.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S. </a:t>
            </a:r>
            <a:r>
              <a:rPr lang="hr-HR" dirty="0" err="1"/>
              <a:t>Ratnasamy</a:t>
            </a:r>
            <a:r>
              <a:rPr lang="hr-HR" dirty="0"/>
              <a:t>, P. </a:t>
            </a:r>
            <a:r>
              <a:rPr lang="hr-HR" dirty="0" err="1"/>
              <a:t>Francis</a:t>
            </a:r>
            <a:r>
              <a:rPr lang="hr-HR" dirty="0"/>
              <a:t>, M. </a:t>
            </a:r>
            <a:r>
              <a:rPr lang="hr-HR" dirty="0" err="1"/>
              <a:t>Handley</a:t>
            </a:r>
            <a:r>
              <a:rPr lang="hr-HR" dirty="0"/>
              <a:t>, R. M. </a:t>
            </a:r>
            <a:r>
              <a:rPr lang="hr-HR" dirty="0" err="1"/>
              <a:t>Karp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S. </a:t>
            </a:r>
            <a:r>
              <a:rPr lang="hr-HR" dirty="0" err="1"/>
              <a:t>Shenker</a:t>
            </a:r>
            <a:r>
              <a:rPr lang="hr-HR" dirty="0"/>
              <a:t>, “A </a:t>
            </a:r>
            <a:r>
              <a:rPr lang="hr-HR" dirty="0" err="1"/>
              <a:t>Scalable</a:t>
            </a:r>
            <a:r>
              <a:rPr lang="hr-HR" dirty="0"/>
              <a:t> </a:t>
            </a:r>
            <a:r>
              <a:rPr lang="hr-HR" dirty="0" err="1"/>
              <a:t>Content</a:t>
            </a:r>
            <a:r>
              <a:rPr lang="hr-HR" dirty="0"/>
              <a:t>-</a:t>
            </a:r>
            <a:r>
              <a:rPr lang="hr-HR" dirty="0" err="1"/>
              <a:t>Addressable</a:t>
            </a:r>
            <a:r>
              <a:rPr lang="hr-HR" dirty="0"/>
              <a:t> </a:t>
            </a:r>
            <a:r>
              <a:rPr lang="hr-HR" dirty="0" err="1"/>
              <a:t>Network</a:t>
            </a:r>
            <a:r>
              <a:rPr lang="hr-HR" dirty="0"/>
              <a:t>”, </a:t>
            </a:r>
            <a:r>
              <a:rPr lang="hr-HR" dirty="0" err="1"/>
              <a:t>In</a:t>
            </a:r>
            <a:r>
              <a:rPr lang="hr-HR" dirty="0"/>
              <a:t> SIGCOMM, </a:t>
            </a:r>
            <a:r>
              <a:rPr lang="hr-HR" dirty="0" err="1"/>
              <a:t>pp</a:t>
            </a:r>
            <a:r>
              <a:rPr lang="hr-HR" dirty="0"/>
              <a:t>. 161–172, ACM </a:t>
            </a:r>
            <a:r>
              <a:rPr lang="hr-HR" dirty="0" err="1"/>
              <a:t>Press</a:t>
            </a:r>
            <a:r>
              <a:rPr lang="hr-HR" dirty="0"/>
              <a:t>, 2001.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K. </a:t>
            </a:r>
            <a:r>
              <a:rPr lang="hr-HR" dirty="0" err="1"/>
              <a:t>Aberer</a:t>
            </a:r>
            <a:r>
              <a:rPr lang="hr-HR" dirty="0"/>
              <a:t>, P. </a:t>
            </a:r>
            <a:r>
              <a:rPr lang="hr-HR" dirty="0" err="1" smtClean="0"/>
              <a:t>Cudre</a:t>
            </a:r>
            <a:r>
              <a:rPr lang="hr-HR" dirty="0" smtClean="0"/>
              <a:t>-</a:t>
            </a:r>
            <a:r>
              <a:rPr lang="hr-HR" dirty="0" err="1" smtClean="0"/>
              <a:t>Mauroux</a:t>
            </a:r>
            <a:r>
              <a:rPr lang="hr-HR" dirty="0"/>
              <a:t>, A. </a:t>
            </a:r>
            <a:r>
              <a:rPr lang="hr-HR" dirty="0" err="1"/>
              <a:t>Datta</a:t>
            </a:r>
            <a:r>
              <a:rPr lang="hr-HR" dirty="0"/>
              <a:t>, Z. </a:t>
            </a:r>
            <a:r>
              <a:rPr lang="hr-HR" dirty="0" err="1"/>
              <a:t>Despotovic</a:t>
            </a:r>
            <a:r>
              <a:rPr lang="hr-HR" dirty="0"/>
              <a:t>, M. </a:t>
            </a:r>
            <a:r>
              <a:rPr lang="hr-HR" dirty="0" err="1"/>
              <a:t>Hauswirth</a:t>
            </a:r>
            <a:r>
              <a:rPr lang="hr-HR" dirty="0"/>
              <a:t>, M. </a:t>
            </a:r>
            <a:r>
              <a:rPr lang="hr-HR" dirty="0" err="1"/>
              <a:t>Punceva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R. </a:t>
            </a:r>
            <a:r>
              <a:rPr lang="hr-HR" dirty="0" err="1"/>
              <a:t>Schmidt</a:t>
            </a:r>
            <a:r>
              <a:rPr lang="hr-HR" dirty="0"/>
              <a:t>, “P-Grid: A </a:t>
            </a:r>
            <a:r>
              <a:rPr lang="hr-HR" dirty="0" err="1"/>
              <a:t>Self</a:t>
            </a:r>
            <a:r>
              <a:rPr lang="hr-HR" dirty="0"/>
              <a:t>-</a:t>
            </a:r>
            <a:r>
              <a:rPr lang="hr-HR" dirty="0" err="1"/>
              <a:t>organizing</a:t>
            </a:r>
            <a:r>
              <a:rPr lang="hr-HR" dirty="0"/>
              <a:t> </a:t>
            </a:r>
            <a:r>
              <a:rPr lang="hr-HR" dirty="0" err="1"/>
              <a:t>Structured</a:t>
            </a:r>
            <a:r>
              <a:rPr lang="hr-HR" dirty="0"/>
              <a:t> P2P </a:t>
            </a:r>
            <a:r>
              <a:rPr lang="hr-HR" dirty="0" err="1"/>
              <a:t>System</a:t>
            </a:r>
            <a:r>
              <a:rPr lang="hr-HR" dirty="0"/>
              <a:t>”, ACM SIGMOD </a:t>
            </a:r>
            <a:r>
              <a:rPr lang="hr-HR" dirty="0" err="1"/>
              <a:t>Record</a:t>
            </a:r>
            <a:r>
              <a:rPr lang="hr-HR" dirty="0"/>
              <a:t>, 32(3), 2003.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P. </a:t>
            </a:r>
            <a:r>
              <a:rPr lang="hr-HR" dirty="0" err="1"/>
              <a:t>Mockapetris</a:t>
            </a:r>
            <a:r>
              <a:rPr lang="hr-HR" dirty="0"/>
              <a:t>, “DOMAIN NAMES - CONCEPTS AND FACILITIES”, IETF, RFC 1034, 1987.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err="1"/>
              <a:t>Security</a:t>
            </a:r>
            <a:r>
              <a:rPr lang="hr-HR" dirty="0"/>
              <a:t> </a:t>
            </a:r>
            <a:r>
              <a:rPr lang="hr-HR" dirty="0" err="1"/>
              <a:t>Associates</a:t>
            </a:r>
            <a:r>
              <a:rPr lang="hr-HR" dirty="0"/>
              <a:t> Institute, “</a:t>
            </a:r>
            <a:r>
              <a:rPr lang="hr-HR" dirty="0" err="1"/>
              <a:t>Attacking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DNS </a:t>
            </a:r>
            <a:r>
              <a:rPr lang="hr-HR" dirty="0" err="1"/>
              <a:t>Protocol</a:t>
            </a:r>
            <a:r>
              <a:rPr lang="hr-HR" dirty="0"/>
              <a:t>”, 2003.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C. </a:t>
            </a:r>
            <a:r>
              <a:rPr lang="hr-HR" dirty="0" err="1"/>
              <a:t>Racki</a:t>
            </a:r>
            <a:r>
              <a:rPr lang="hr-HR" dirty="0"/>
              <a:t>, “DNS </a:t>
            </a:r>
            <a:r>
              <a:rPr lang="hr-HR" dirty="0" err="1"/>
              <a:t>cache</a:t>
            </a:r>
            <a:r>
              <a:rPr lang="hr-HR" dirty="0"/>
              <a:t> </a:t>
            </a:r>
            <a:r>
              <a:rPr lang="hr-HR" dirty="0" err="1"/>
              <a:t>poisoning</a:t>
            </a:r>
            <a:r>
              <a:rPr lang="hr-HR" dirty="0"/>
              <a:t>”, 2008.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err="1"/>
              <a:t>Heon</a:t>
            </a:r>
            <a:r>
              <a:rPr lang="hr-HR" dirty="0"/>
              <a:t> Y. </a:t>
            </a:r>
            <a:r>
              <a:rPr lang="hr-HR" dirty="0" err="1"/>
              <a:t>Yeom</a:t>
            </a:r>
            <a:r>
              <a:rPr lang="hr-HR" dirty="0"/>
              <a:t>, </a:t>
            </a:r>
            <a:r>
              <a:rPr lang="hr-HR" dirty="0" err="1"/>
              <a:t>Jungsoo</a:t>
            </a:r>
            <a:r>
              <a:rPr lang="hr-HR" dirty="0"/>
              <a:t> Ha, &amp; </a:t>
            </a:r>
            <a:r>
              <a:rPr lang="hr-HR" dirty="0" err="1"/>
              <a:t>Ilhwan</a:t>
            </a:r>
            <a:r>
              <a:rPr lang="hr-HR" dirty="0"/>
              <a:t> Kim, “IP </a:t>
            </a:r>
            <a:r>
              <a:rPr lang="hr-HR" dirty="0" err="1"/>
              <a:t>Multiplexing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Transparent </a:t>
            </a:r>
            <a:r>
              <a:rPr lang="hr-HR" dirty="0" err="1"/>
              <a:t>Port</a:t>
            </a:r>
            <a:r>
              <a:rPr lang="hr-HR" dirty="0"/>
              <a:t>-</a:t>
            </a:r>
            <a:r>
              <a:rPr lang="hr-HR" dirty="0" err="1"/>
              <a:t>Address</a:t>
            </a:r>
            <a:r>
              <a:rPr lang="hr-HR" dirty="0"/>
              <a:t> Translator”, </a:t>
            </a:r>
            <a:r>
              <a:rPr lang="hr-HR" dirty="0" err="1"/>
              <a:t>Tenth</a:t>
            </a:r>
            <a:r>
              <a:rPr lang="hr-HR" dirty="0"/>
              <a:t> USENIX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Conference</a:t>
            </a:r>
            <a:r>
              <a:rPr lang="hr-HR" dirty="0"/>
              <a:t>, 1996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15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Sažetak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Uvod</a:t>
            </a:r>
            <a:endParaRPr lang="hr-HR" sz="3200" dirty="0" smtClean="0"/>
          </a:p>
          <a:p>
            <a:r>
              <a:rPr lang="hr-HR" dirty="0" smtClean="0"/>
              <a:t>Sustav domenskih naziva (DNS)</a:t>
            </a:r>
          </a:p>
          <a:p>
            <a:r>
              <a:rPr lang="hr-HR" dirty="0" smtClean="0"/>
              <a:t>Mreže P2P čvorova</a:t>
            </a:r>
          </a:p>
          <a:p>
            <a:r>
              <a:rPr lang="hr-HR" dirty="0" smtClean="0"/>
              <a:t>Sustav domenskih naziva zasnovan na P2P mreži</a:t>
            </a:r>
          </a:p>
          <a:p>
            <a:r>
              <a:rPr lang="hr-HR" dirty="0" smtClean="0"/>
              <a:t>Zaključak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2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Brojni sigurnosni rizici u Internetu</a:t>
            </a:r>
          </a:p>
          <a:p>
            <a:r>
              <a:rPr lang="hr-HR" dirty="0" smtClean="0"/>
              <a:t>Zaštićeno računalo nije potpuno sigurno</a:t>
            </a:r>
          </a:p>
          <a:p>
            <a:pPr lvl="1"/>
            <a:r>
              <a:rPr lang="hr-HR" dirty="0" smtClean="0"/>
              <a:t>Ovisno o drugim sustavima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DNS</a:t>
            </a:r>
          </a:p>
          <a:p>
            <a:r>
              <a:rPr lang="hr-HR" dirty="0" smtClean="0"/>
              <a:t>U Internetu za komunikaciju se koriste IP adrese, ne nazivi računala</a:t>
            </a:r>
          </a:p>
          <a:p>
            <a:r>
              <a:rPr lang="hr-HR" dirty="0" smtClean="0"/>
              <a:t>Korištenje naziva</a:t>
            </a:r>
          </a:p>
          <a:p>
            <a:pPr lvl="1"/>
            <a:r>
              <a:rPr lang="hr-HR" dirty="0" smtClean="0"/>
              <a:t>Olakšana migracija</a:t>
            </a:r>
          </a:p>
          <a:p>
            <a:pPr lvl="1"/>
            <a:r>
              <a:rPr lang="hr-HR" dirty="0" smtClean="0"/>
              <a:t>Zalihosni mehanizmi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3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Domain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– sustav domenskih naziva</a:t>
            </a:r>
          </a:p>
          <a:p>
            <a:r>
              <a:rPr lang="hr-HR" dirty="0" smtClean="0"/>
              <a:t>Hijerarhijski sustav</a:t>
            </a:r>
          </a:p>
          <a:p>
            <a:r>
              <a:rPr lang="hr-HR" dirty="0" smtClean="0"/>
              <a:t>Iz naziva čvora dohvaća se njegova IP adresa</a:t>
            </a:r>
          </a:p>
          <a:p>
            <a:pPr lvl="1"/>
            <a:r>
              <a:rPr lang="hr-HR" dirty="0" smtClean="0"/>
              <a:t>wally.tel.fer.hr </a:t>
            </a:r>
            <a:r>
              <a:rPr lang="hr-HR" dirty="0" smtClean="0">
                <a:sym typeface="Wingdings" pitchFamily="2" charset="2"/>
              </a:rPr>
              <a:t> 161.53.19.80</a:t>
            </a:r>
            <a:endParaRPr lang="hr-HR" dirty="0" smtClean="0"/>
          </a:p>
          <a:p>
            <a:r>
              <a:rPr lang="hr-HR" dirty="0" smtClean="0"/>
              <a:t>Dva načina rada</a:t>
            </a:r>
          </a:p>
          <a:p>
            <a:pPr lvl="1"/>
            <a:r>
              <a:rPr lang="hr-HR" dirty="0" smtClean="0"/>
              <a:t>Iterativni</a:t>
            </a:r>
          </a:p>
          <a:p>
            <a:pPr lvl="1"/>
            <a:r>
              <a:rPr lang="hr-HR" dirty="0" smtClean="0"/>
              <a:t>Rekurzivni</a:t>
            </a:r>
            <a:endParaRPr lang="hr-HR" dirty="0"/>
          </a:p>
          <a:p>
            <a:r>
              <a:rPr lang="hr-HR" dirty="0" smtClean="0"/>
              <a:t>Komunikacija kroz UDP vrata 53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4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dohvaćanja adrese putem sustava DNS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5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  <p:pic>
        <p:nvPicPr>
          <p:cNvPr id="5939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0595" y="1176574"/>
            <a:ext cx="6167538" cy="51327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Nedostaci sustava DNS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Napadi:</a:t>
            </a:r>
          </a:p>
          <a:p>
            <a:pPr lvl="1"/>
            <a:r>
              <a:rPr lang="hr-HR" i="1" dirty="0" smtClean="0"/>
              <a:t>DNS server </a:t>
            </a:r>
            <a:r>
              <a:rPr lang="hr-HR" i="1" dirty="0" err="1" smtClean="0"/>
              <a:t>buffer</a:t>
            </a:r>
            <a:r>
              <a:rPr lang="hr-HR" i="1" dirty="0" smtClean="0"/>
              <a:t> </a:t>
            </a:r>
            <a:r>
              <a:rPr lang="hr-HR" i="1" dirty="0" err="1" smtClean="0"/>
              <a:t>overflow</a:t>
            </a:r>
            <a:endParaRPr lang="hr-HR" dirty="0" smtClean="0"/>
          </a:p>
          <a:p>
            <a:pPr lvl="1"/>
            <a:r>
              <a:rPr lang="hr-HR" i="1" dirty="0" smtClean="0"/>
              <a:t>DNS </a:t>
            </a:r>
            <a:r>
              <a:rPr lang="hr-HR" i="1" dirty="0" err="1" smtClean="0"/>
              <a:t>cache</a:t>
            </a:r>
            <a:r>
              <a:rPr lang="hr-HR" i="1" dirty="0" smtClean="0"/>
              <a:t> </a:t>
            </a:r>
            <a:r>
              <a:rPr lang="hr-HR" i="1" dirty="0" err="1" smtClean="0"/>
              <a:t>poisoning</a:t>
            </a:r>
            <a:r>
              <a:rPr lang="hr-HR" dirty="0" smtClean="0"/>
              <a:t> </a:t>
            </a:r>
          </a:p>
          <a:p>
            <a:pPr lvl="1"/>
            <a:r>
              <a:rPr lang="hr-HR" i="1" dirty="0" err="1" smtClean="0"/>
              <a:t>Denial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Service</a:t>
            </a:r>
            <a:r>
              <a:rPr lang="hr-HR" dirty="0" smtClean="0"/>
              <a:t> (DoS)</a:t>
            </a:r>
          </a:p>
          <a:p>
            <a:r>
              <a:rPr lang="hr-HR" dirty="0" smtClean="0"/>
              <a:t>Centraliziranost</a:t>
            </a:r>
          </a:p>
          <a:p>
            <a:pPr lvl="1"/>
            <a:r>
              <a:rPr lang="hr-HR" dirty="0" smtClean="0"/>
              <a:t>Smanjenje dostupnosti i robusnosti</a:t>
            </a:r>
          </a:p>
          <a:p>
            <a:pPr lvl="1"/>
            <a:r>
              <a:rPr lang="hr-HR" dirty="0" smtClean="0"/>
              <a:t>Javno dostupni podaci o poslužiteljima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6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Mreže P2P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Njihov promet dominira današnjim Internetom</a:t>
            </a:r>
          </a:p>
          <a:p>
            <a:r>
              <a:rPr lang="hr-HR" dirty="0" smtClean="0"/>
              <a:t>Glavne karakteristike:</a:t>
            </a:r>
          </a:p>
          <a:p>
            <a:pPr lvl="1"/>
            <a:r>
              <a:rPr lang="hr-HR" dirty="0" smtClean="0"/>
              <a:t>Samoorganizacija – bez centraliziranog koordinatora</a:t>
            </a:r>
          </a:p>
          <a:p>
            <a:pPr lvl="1"/>
            <a:r>
              <a:rPr lang="hr-HR" dirty="0" smtClean="0"/>
              <a:t>Robusnost – u slučaju ispada čvora, ostali preuzimaju njegovu funkciju</a:t>
            </a:r>
          </a:p>
          <a:p>
            <a:pPr lvl="1"/>
            <a:r>
              <a:rPr lang="hr-HR" dirty="0"/>
              <a:t>Pouzdanost – nema jedinstvene točke </a:t>
            </a:r>
            <a:r>
              <a:rPr lang="hr-HR" dirty="0" smtClean="0"/>
              <a:t>ispada</a:t>
            </a:r>
          </a:p>
          <a:p>
            <a:r>
              <a:rPr lang="hr-HR" dirty="0" smtClean="0"/>
              <a:t>Podjela mreža P2P</a:t>
            </a:r>
          </a:p>
          <a:p>
            <a:pPr lvl="1"/>
            <a:r>
              <a:rPr lang="hr-HR" dirty="0" smtClean="0"/>
              <a:t>Nestrukturirane mreže P2P</a:t>
            </a:r>
          </a:p>
          <a:p>
            <a:pPr lvl="2"/>
            <a:r>
              <a:rPr lang="hr-HR" dirty="0" smtClean="0"/>
              <a:t>Pretraživanje preplavljivanjem, nema garancije pronalaska</a:t>
            </a:r>
          </a:p>
          <a:p>
            <a:pPr lvl="1"/>
            <a:r>
              <a:rPr lang="hr-HR" dirty="0" smtClean="0"/>
              <a:t>Strukturirane mreže P2P</a:t>
            </a:r>
          </a:p>
          <a:p>
            <a:pPr lvl="2"/>
            <a:r>
              <a:rPr lang="hr-HR" dirty="0" smtClean="0"/>
              <a:t>Pretraživanje usmjeravanjem, garantira se pronalazak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7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0"/>
            <a:ext cx="8511232" cy="914400"/>
          </a:xfrm>
        </p:spPr>
        <p:txBody>
          <a:bodyPr/>
          <a:lstStyle/>
          <a:p>
            <a:r>
              <a:rPr lang="hr-HR" dirty="0" smtClean="0">
                <a:effectLst/>
              </a:rPr>
              <a:t>Raspodijeljena tablica s raspršenim adresiranjem (DHT)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147192"/>
            <a:ext cx="8420100" cy="5162128"/>
          </a:xfrm>
        </p:spPr>
        <p:txBody>
          <a:bodyPr/>
          <a:lstStyle/>
          <a:p>
            <a:r>
              <a:rPr lang="hr-HR" dirty="0"/>
              <a:t>R</a:t>
            </a:r>
            <a:r>
              <a:rPr lang="hr-HR" dirty="0" smtClean="0"/>
              <a:t>aspodijeljena pohrana </a:t>
            </a:r>
            <a:r>
              <a:rPr lang="hr-HR" dirty="0"/>
              <a:t>parova </a:t>
            </a:r>
            <a:r>
              <a:rPr lang="hr-HR" dirty="0" smtClean="0"/>
              <a:t>ključ-vrijednost unutar mreže P2P</a:t>
            </a:r>
          </a:p>
          <a:p>
            <a:r>
              <a:rPr lang="hr-HR" dirty="0" smtClean="0"/>
              <a:t>Tri najpopularnije takve mreže P2P</a:t>
            </a:r>
          </a:p>
          <a:p>
            <a:pPr lvl="1"/>
            <a:r>
              <a:rPr lang="hr-HR" dirty="0" err="1" smtClean="0"/>
              <a:t>Chord</a:t>
            </a:r>
            <a:r>
              <a:rPr lang="hr-HR" dirty="0" smtClean="0"/>
              <a:t> </a:t>
            </a:r>
            <a:r>
              <a:rPr lang="hr-HR" dirty="0"/>
              <a:t>[1</a:t>
            </a:r>
            <a:r>
              <a:rPr lang="hr-HR" dirty="0" smtClean="0"/>
              <a:t>] - ciklička struktura</a:t>
            </a:r>
          </a:p>
          <a:p>
            <a:pPr lvl="2"/>
            <a:r>
              <a:rPr lang="hr-HR" dirty="0" smtClean="0"/>
              <a:t>konačan broj ključeva </a:t>
            </a:r>
          </a:p>
          <a:p>
            <a:pPr lvl="1"/>
            <a:r>
              <a:rPr lang="hr-HR" dirty="0" smtClean="0"/>
              <a:t>CAN </a:t>
            </a:r>
            <a:r>
              <a:rPr lang="hr-HR" dirty="0"/>
              <a:t>[2] </a:t>
            </a:r>
            <a:r>
              <a:rPr lang="hr-HR" dirty="0" smtClean="0"/>
              <a:t>– višedimenzionalna rešetka</a:t>
            </a:r>
          </a:p>
          <a:p>
            <a:pPr lvl="2"/>
            <a:r>
              <a:rPr lang="hr-HR" dirty="0" smtClean="0"/>
              <a:t>prostor ključeva ograničene dimenzije</a:t>
            </a:r>
          </a:p>
          <a:p>
            <a:pPr lvl="1"/>
            <a:r>
              <a:rPr lang="hr-HR" dirty="0" smtClean="0"/>
              <a:t>P-Grid </a:t>
            </a:r>
            <a:r>
              <a:rPr lang="hr-HR" dirty="0"/>
              <a:t>[3</a:t>
            </a:r>
            <a:r>
              <a:rPr lang="hr-HR" dirty="0" smtClean="0"/>
              <a:t>] – </a:t>
            </a:r>
            <a:r>
              <a:rPr lang="hr-HR" dirty="0" err="1" smtClean="0"/>
              <a:t>stablasta</a:t>
            </a:r>
            <a:r>
              <a:rPr lang="hr-HR" dirty="0" smtClean="0"/>
              <a:t> struktura</a:t>
            </a:r>
          </a:p>
          <a:p>
            <a:pPr lvl="2"/>
            <a:r>
              <a:rPr lang="hr-HR" dirty="0" smtClean="0"/>
              <a:t>Nema hijerarhije, struktura mreže je raspodijeljena među čvorovima</a:t>
            </a:r>
          </a:p>
          <a:p>
            <a:pPr lvl="2"/>
            <a:r>
              <a:rPr lang="hr-HR" dirty="0" smtClean="0"/>
              <a:t>nema ograničenja na ključeve</a:t>
            </a:r>
          </a:p>
          <a:p>
            <a:pPr lvl="2"/>
            <a:r>
              <a:rPr lang="hr-HR" dirty="0" smtClean="0"/>
              <a:t>izvrsno se prilagođava unaprijed nepoznatoj raspodjeli vrijednosti ključeva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8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0"/>
            <a:ext cx="7287096" cy="914400"/>
          </a:xfrm>
        </p:spPr>
        <p:txBody>
          <a:bodyPr/>
          <a:lstStyle/>
          <a:p>
            <a:r>
              <a:rPr lang="hr-HR" dirty="0" smtClean="0"/>
              <a:t>Sustav DNS zasnovan na </a:t>
            </a:r>
            <a:r>
              <a:rPr lang="hr-HR" dirty="0"/>
              <a:t>mreži P2P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219200"/>
            <a:ext cx="9073008" cy="4953000"/>
          </a:xfrm>
        </p:spPr>
        <p:txBody>
          <a:bodyPr/>
          <a:lstStyle/>
          <a:p>
            <a:r>
              <a:rPr lang="hr-HR" dirty="0" smtClean="0"/>
              <a:t>Mreža P2P predstavlja raspodijeljenu tablicu s raspršenim adresiranjem koja pohranjuje DNS zapise</a:t>
            </a:r>
          </a:p>
          <a:p>
            <a:r>
              <a:rPr lang="hr-HR" dirty="0" smtClean="0"/>
              <a:t>Prednosti</a:t>
            </a:r>
          </a:p>
          <a:p>
            <a:pPr lvl="1"/>
            <a:r>
              <a:rPr lang="hr-HR" dirty="0" smtClean="0"/>
              <a:t>Decentraliziranost i nepostojanje hijerarhije</a:t>
            </a:r>
          </a:p>
          <a:p>
            <a:pPr lvl="1"/>
            <a:r>
              <a:rPr lang="hr-HR" dirty="0" smtClean="0"/>
              <a:t>Robusnost</a:t>
            </a:r>
          </a:p>
          <a:p>
            <a:pPr lvl="1"/>
            <a:r>
              <a:rPr lang="hr-HR" dirty="0" smtClean="0"/>
              <a:t>Veća razina sigurnosti</a:t>
            </a:r>
          </a:p>
          <a:p>
            <a:pPr lvl="1"/>
            <a:r>
              <a:rPr lang="hr-HR" dirty="0" smtClean="0"/>
              <a:t>Zadržavanje kompatibilnosti</a:t>
            </a:r>
          </a:p>
          <a:p>
            <a:r>
              <a:rPr lang="hr-HR" dirty="0" smtClean="0"/>
              <a:t>Specifikacija</a:t>
            </a:r>
          </a:p>
          <a:p>
            <a:pPr lvl="1"/>
            <a:r>
              <a:rPr lang="hr-HR" dirty="0" smtClean="0"/>
              <a:t>Formata poruka</a:t>
            </a:r>
          </a:p>
          <a:p>
            <a:pPr lvl="1"/>
            <a:r>
              <a:rPr lang="hr-HR" dirty="0" smtClean="0"/>
              <a:t>Sigurnosnih mjera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Rijeka, studeni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73F3052-8EAF-45A8-9132-C97D4D6F2608}" type="slidenum">
              <a:rPr lang="en-US" smtClean="0"/>
              <a:pPr algn="r">
                <a:defRPr/>
              </a:pPr>
              <a:t>9</a:t>
            </a:fld>
            <a:r>
              <a:rPr lang="en-US" dirty="0" smtClean="0"/>
              <a:t> </a:t>
            </a:r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5236</TotalTime>
  <Words>853</Words>
  <Application>Microsoft Office PowerPoint</Application>
  <PresentationFormat>A4 Paper (210x297 mm)</PresentationFormat>
  <Paragraphs>160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Picture</vt:lpstr>
      <vt:lpstr>Raspodijeljeni sustav za upravljanje domenskim nazivima temeljen na mreži ravnopravnih čvorova</vt:lpstr>
      <vt:lpstr>Sažetak</vt:lpstr>
      <vt:lpstr>Uvod</vt:lpstr>
      <vt:lpstr>DNS</vt:lpstr>
      <vt:lpstr>Primjer dohvaćanja adrese putem sustava DNS</vt:lpstr>
      <vt:lpstr>Nedostaci sustava DNS</vt:lpstr>
      <vt:lpstr>Mreže P2P</vt:lpstr>
      <vt:lpstr>Raspodijeljena tablica s raspršenim adresiranjem (DHT)</vt:lpstr>
      <vt:lpstr>Sustav DNS zasnovan na mreži P2P </vt:lpstr>
      <vt:lpstr>Primjer dohvaćanja zapisa putem DNS-a zasnovanog na mreži P2P</vt:lpstr>
      <vt:lpstr>Primjer pohranjivanja zapisa putem DNS-a zasnovanog na mreži P2P</vt:lpstr>
      <vt:lpstr>Specifikacija</vt:lpstr>
      <vt:lpstr>Usporedba sa sustavom DNS</vt:lpstr>
      <vt:lpstr>Zaključak</vt:lpstr>
      <vt:lpstr>Literatura</vt:lpstr>
    </vt:vector>
  </TitlesOfParts>
  <Company>ZZT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Alen</dc:creator>
  <cp:lastModifiedBy>Valter Vasić</cp:lastModifiedBy>
  <cp:revision>586</cp:revision>
  <cp:lastPrinted>2000-09-28T09:29:38Z</cp:lastPrinted>
  <dcterms:created xsi:type="dcterms:W3CDTF">2000-09-28T08:01:50Z</dcterms:created>
  <dcterms:modified xsi:type="dcterms:W3CDTF">2012-10-20T19:18:13Z</dcterms:modified>
</cp:coreProperties>
</file>